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</p:sldIdLst>
  <p:sldSz cx="18288000" cy="10287000"/>
  <p:notesSz cx="6858000" cy="9144000"/>
  <p:embeddedFontLst>
    <p:embeddedFont>
      <p:font typeface="Bebas Neue" panose="020B0606020202050201" pitchFamily="34" charset="0"/>
      <p:regular r:id="rId90"/>
    </p:embeddedFont>
    <p:embeddedFont>
      <p:font typeface="Bebas Neue Bold" panose="020B0604020202020204" charset="0"/>
      <p:regular r:id="rId91"/>
    </p:embeddedFont>
    <p:embeddedFont>
      <p:font typeface="Brittany" panose="020B0604020202020204" charset="0"/>
      <p:regular r:id="rId92"/>
    </p:embeddedFont>
    <p:embeddedFont>
      <p:font typeface="Calibri" panose="020F0502020204030204" pitchFamily="34" charset="0"/>
      <p:regular r:id="rId93"/>
      <p:bold r:id="rId94"/>
      <p:italic r:id="rId95"/>
      <p:boldItalic r:id="rId96"/>
    </p:embeddedFont>
    <p:embeddedFont>
      <p:font typeface="Fira Code" panose="020B0809050000020004" pitchFamily="49" charset="0"/>
      <p:regular r:id="rId97"/>
      <p:bold r:id="rId98"/>
    </p:embeddedFont>
    <p:embeddedFont>
      <p:font typeface="Garet Bold" panose="020B0604020202020204" charset="0"/>
      <p:regular r:id="rId99"/>
    </p:embeddedFont>
    <p:embeddedFont>
      <p:font typeface="Montserrat" panose="00000500000000000000" pitchFamily="2" charset="0"/>
      <p:regular r:id="rId100"/>
      <p:bold r:id="rId101"/>
      <p:italic r:id="rId102"/>
      <p:boldItalic r:id="rId103"/>
    </p:embeddedFont>
    <p:embeddedFont>
      <p:font typeface="Montserrat Bold" panose="00000800000000000000" charset="0"/>
      <p:regular r:id="rId104"/>
    </p:embeddedFont>
    <p:embeddedFont>
      <p:font typeface="Poppins" panose="00000500000000000000" pitchFamily="2" charset="0"/>
      <p:regular r:id="rId105"/>
      <p:bold r:id="rId106"/>
      <p:italic r:id="rId107"/>
      <p:boldItalic r:id="rId108"/>
    </p:embeddedFont>
    <p:embeddedFont>
      <p:font typeface="Poppins Bold" panose="00000800000000000000" charset="0"/>
      <p:regular r:id="rId109"/>
    </p:embeddedFont>
    <p:embeddedFont>
      <p:font typeface="Poppins Bold Italics" panose="020B0604020202020204" charset="0"/>
      <p:regular r:id="rId110"/>
    </p:embeddedFont>
    <p:embeddedFont>
      <p:font typeface="Poppins Italics" panose="020B0604020202020204" charset="0"/>
      <p:regular r:id="rId1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774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presProps" Target="presProps.xml"/><Relationship Id="rId16" Type="http://schemas.openxmlformats.org/officeDocument/2006/relationships/slide" Target="slides/slide15.xml"/><Relationship Id="rId107" Type="http://schemas.openxmlformats.org/officeDocument/2006/relationships/font" Target="fonts/font18.fntdata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font" Target="fonts/font13.fntdata"/><Relationship Id="rId5" Type="http://schemas.openxmlformats.org/officeDocument/2006/relationships/slide" Target="slides/slide4.xml"/><Relationship Id="rId90" Type="http://schemas.openxmlformats.org/officeDocument/2006/relationships/font" Target="fonts/font1.fntdata"/><Relationship Id="rId95" Type="http://schemas.openxmlformats.org/officeDocument/2006/relationships/font" Target="fonts/font6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viewProps" Target="view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font" Target="fonts/font14.fntdata"/><Relationship Id="rId108" Type="http://schemas.openxmlformats.org/officeDocument/2006/relationships/font" Target="fonts/font19.fntdata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font" Target="fonts/font2.fntdata"/><Relationship Id="rId96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font" Target="fonts/font17.fntdata"/><Relationship Id="rId114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font" Target="fonts/font5.fntdata"/><Relationship Id="rId99" Type="http://schemas.openxmlformats.org/officeDocument/2006/relationships/font" Target="fonts/font10.fntdata"/><Relationship Id="rId10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font" Target="fonts/font20.fntdata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font" Target="fonts/font8.fntdata"/><Relationship Id="rId104" Type="http://schemas.openxmlformats.org/officeDocument/2006/relationships/font" Target="fonts/font15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font" Target="fonts/font21.fntdata"/><Relationship Id="rId115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font" Target="fonts/font11.fntdata"/><Relationship Id="rId105" Type="http://schemas.openxmlformats.org/officeDocument/2006/relationships/font" Target="fonts/font16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4.fntdata"/><Relationship Id="rId98" Type="http://schemas.openxmlformats.org/officeDocument/2006/relationships/font" Target="fonts/font9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font" Target="fonts/font22.fntdata"/></Relationships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17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8.png"/><Relationship Id="rId7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8.png"/><Relationship Id="rId7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8.png"/><Relationship Id="rId7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8.png"/><Relationship Id="rId7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18.png"/><Relationship Id="rId7" Type="http://schemas.openxmlformats.org/officeDocument/2006/relationships/image" Target="../media/image1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11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11" Type="http://schemas.openxmlformats.org/officeDocument/2006/relationships/image" Target="../media/image10.pn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image" Target="../media/image23.svg"/><Relationship Id="rId9" Type="http://schemas.openxmlformats.org/officeDocument/2006/relationships/image" Target="../media/image28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696932" y="7681132"/>
            <a:ext cx="5012346" cy="781940"/>
            <a:chOff x="0" y="0"/>
            <a:chExt cx="6609980" cy="1031175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16169118" y="946326"/>
            <a:ext cx="1090182" cy="277427"/>
            <a:chOff x="0" y="0"/>
            <a:chExt cx="1453576" cy="369903"/>
          </a:xfrm>
        </p:grpSpPr>
        <p:grpSp>
          <p:nvGrpSpPr>
            <p:cNvPr id="6" name="Group 6"/>
            <p:cNvGrpSpPr/>
            <p:nvPr/>
          </p:nvGrpSpPr>
          <p:grpSpPr>
            <a:xfrm>
              <a:off x="1083673" y="0"/>
              <a:ext cx="369903" cy="369903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8" name="Group 8"/>
            <p:cNvGrpSpPr/>
            <p:nvPr/>
          </p:nvGrpSpPr>
          <p:grpSpPr>
            <a:xfrm>
              <a:off x="541837" y="0"/>
              <a:ext cx="369903" cy="369903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0" name="Group 10"/>
            <p:cNvGrpSpPr/>
            <p:nvPr/>
          </p:nvGrpSpPr>
          <p:grpSpPr>
            <a:xfrm>
              <a:off x="0" y="0"/>
              <a:ext cx="369903" cy="369903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id="12" name="TextBox 12"/>
          <p:cNvSpPr txBox="1"/>
          <p:nvPr/>
        </p:nvSpPr>
        <p:spPr>
          <a:xfrm>
            <a:off x="9921161" y="7804966"/>
            <a:ext cx="4582676" cy="522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0"/>
              </a:lnSpc>
            </a:pPr>
            <a:r>
              <a:rPr lang="en-US" sz="3043" spc="456">
                <a:solidFill>
                  <a:srgbClr val="000000"/>
                </a:solidFill>
                <a:latin typeface="Bebas Neue"/>
              </a:rPr>
              <a:t>by Rafa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8724357"/>
            <a:ext cx="4077715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Poppins"/>
              </a:rPr>
              <a:t>rafael_c_alves@hotmail.com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28700" y="777332"/>
            <a:ext cx="5327435" cy="5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SENAC/São Leopoldo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557061" y="3720392"/>
            <a:ext cx="8752774" cy="1958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22"/>
              </a:lnSpc>
            </a:pPr>
            <a:r>
              <a:rPr lang="en-US" sz="14522">
                <a:solidFill>
                  <a:srgbClr val="000000"/>
                </a:solidFill>
                <a:latin typeface="Bebas Neue Bold"/>
              </a:rPr>
              <a:t>ORIENTAÇÃO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767613" y="5227495"/>
            <a:ext cx="8752774" cy="1958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22"/>
              </a:lnSpc>
            </a:pPr>
            <a:r>
              <a:rPr lang="en-US" sz="14522">
                <a:solidFill>
                  <a:srgbClr val="000000"/>
                </a:solidFill>
                <a:latin typeface="Bebas Neue Bold"/>
              </a:rPr>
              <a:t>OBJETOS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500904" y="4823386"/>
            <a:ext cx="1710461" cy="1732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088"/>
              </a:lnSpc>
            </a:pPr>
            <a:r>
              <a:rPr lang="en-US" sz="13088" dirty="0">
                <a:solidFill>
                  <a:srgbClr val="B91646"/>
                </a:solidFill>
                <a:latin typeface="Brittany"/>
              </a:rPr>
              <a:t>a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280027" y="2223887"/>
            <a:ext cx="5727946" cy="1460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22"/>
              </a:lnSpc>
            </a:pPr>
            <a:r>
              <a:rPr lang="en-US" sz="10922" dirty="0" err="1">
                <a:solidFill>
                  <a:srgbClr val="B91646"/>
                </a:solidFill>
                <a:latin typeface="Brittany" panose="020B0604020202020204" charset="0"/>
              </a:rPr>
              <a:t>introdução</a:t>
            </a:r>
            <a:r>
              <a:rPr lang="en-US" sz="10922" dirty="0">
                <a:solidFill>
                  <a:srgbClr val="B91646"/>
                </a:solidFill>
                <a:latin typeface="Brittany" panose="020B0604020202020204" charset="0"/>
              </a:rPr>
              <a:t> à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917000" y="4752530"/>
            <a:ext cx="5012346" cy="781940"/>
            <a:chOff x="0" y="0"/>
            <a:chExt cx="6609980" cy="1031175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917000" y="6858445"/>
            <a:ext cx="5012346" cy="781940"/>
            <a:chOff x="0" y="0"/>
            <a:chExt cx="6609980" cy="1031175"/>
          </a:xfrm>
        </p:grpSpPr>
        <p:sp>
          <p:nvSpPr>
            <p:cNvPr id="9" name="Freeform 9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0917000" y="2646615"/>
            <a:ext cx="5012346" cy="781940"/>
            <a:chOff x="0" y="0"/>
            <a:chExt cx="6609980" cy="1031175"/>
          </a:xfrm>
        </p:grpSpPr>
        <p:sp>
          <p:nvSpPr>
            <p:cNvPr id="12" name="Freeform 12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1523706" y="4857314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Paradigmas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523706" y="6980493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Conceitos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992542" y="2747835"/>
            <a:ext cx="4861262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Linguagem de programação</a:t>
            </a:r>
          </a:p>
        </p:txBody>
      </p:sp>
      <p:sp>
        <p:nvSpPr>
          <p:cNvPr id="17" name="AutoShape 17"/>
          <p:cNvSpPr/>
          <p:nvPr/>
        </p:nvSpPr>
        <p:spPr>
          <a:xfrm rot="5400000">
            <a:off x="12761185" y="4033392"/>
            <a:ext cx="1323975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8" name="AutoShape 18"/>
          <p:cNvSpPr/>
          <p:nvPr/>
        </p:nvSpPr>
        <p:spPr>
          <a:xfrm rot="5400000">
            <a:off x="12761185" y="6139308"/>
            <a:ext cx="1323975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9" name="Group 19"/>
          <p:cNvGrpSpPr/>
          <p:nvPr/>
        </p:nvGrpSpPr>
        <p:grpSpPr>
          <a:xfrm>
            <a:off x="11881718" y="1534803"/>
            <a:ext cx="6055126" cy="722114"/>
            <a:chOff x="0" y="0"/>
            <a:chExt cx="24230031" cy="2889590"/>
          </a:xfrm>
        </p:grpSpPr>
        <p:sp>
          <p:nvSpPr>
            <p:cNvPr id="20" name="Freeform 20"/>
            <p:cNvSpPr/>
            <p:nvPr/>
          </p:nvSpPr>
          <p:spPr>
            <a:xfrm>
              <a:off x="31750" y="31750"/>
              <a:ext cx="24166531" cy="2826090"/>
            </a:xfrm>
            <a:custGeom>
              <a:avLst/>
              <a:gdLst/>
              <a:ahLst/>
              <a:cxnLst/>
              <a:rect l="l" t="t" r="r" b="b"/>
              <a:pathLst>
                <a:path w="24166531" h="2826090">
                  <a:moveTo>
                    <a:pt x="24073820" y="2826090"/>
                  </a:moveTo>
                  <a:lnTo>
                    <a:pt x="92710" y="2826090"/>
                  </a:lnTo>
                  <a:cubicBezTo>
                    <a:pt x="41910" y="2826090"/>
                    <a:pt x="0" y="2784180"/>
                    <a:pt x="0" y="273338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4072551" y="0"/>
                  </a:lnTo>
                  <a:cubicBezTo>
                    <a:pt x="24123351" y="0"/>
                    <a:pt x="24165261" y="41910"/>
                    <a:pt x="24165261" y="92710"/>
                  </a:cubicBezTo>
                  <a:lnTo>
                    <a:pt x="24165261" y="2732110"/>
                  </a:lnTo>
                  <a:cubicBezTo>
                    <a:pt x="24166531" y="2784180"/>
                    <a:pt x="24124620" y="2826090"/>
                    <a:pt x="24073820" y="2826090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24230031" cy="2889590"/>
            </a:xfrm>
            <a:custGeom>
              <a:avLst/>
              <a:gdLst/>
              <a:ahLst/>
              <a:cxnLst/>
              <a:rect l="l" t="t" r="r" b="b"/>
              <a:pathLst>
                <a:path w="24230031" h="2889590">
                  <a:moveTo>
                    <a:pt x="24105570" y="59690"/>
                  </a:moveTo>
                  <a:cubicBezTo>
                    <a:pt x="24141131" y="59690"/>
                    <a:pt x="24170340" y="88900"/>
                    <a:pt x="24170340" y="124460"/>
                  </a:cubicBezTo>
                  <a:lnTo>
                    <a:pt x="24170340" y="2765130"/>
                  </a:lnTo>
                  <a:cubicBezTo>
                    <a:pt x="24170340" y="2800690"/>
                    <a:pt x="24141131" y="2829901"/>
                    <a:pt x="24105570" y="2829901"/>
                  </a:cubicBezTo>
                  <a:lnTo>
                    <a:pt x="124460" y="2829901"/>
                  </a:lnTo>
                  <a:cubicBezTo>
                    <a:pt x="88900" y="2829901"/>
                    <a:pt x="59690" y="2800690"/>
                    <a:pt x="59690" y="276513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4105570" y="59690"/>
                  </a:lnTo>
                  <a:moveTo>
                    <a:pt x="2410557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765130"/>
                  </a:lnTo>
                  <a:cubicBezTo>
                    <a:pt x="0" y="2833711"/>
                    <a:pt x="55880" y="2889590"/>
                    <a:pt x="124460" y="2889590"/>
                  </a:cubicBezTo>
                  <a:lnTo>
                    <a:pt x="24105570" y="2889590"/>
                  </a:lnTo>
                  <a:cubicBezTo>
                    <a:pt x="24174151" y="2889590"/>
                    <a:pt x="24230031" y="2833711"/>
                    <a:pt x="24230031" y="2765130"/>
                  </a:cubicBezTo>
                  <a:lnTo>
                    <a:pt x="24230031" y="124460"/>
                  </a:lnTo>
                  <a:cubicBezTo>
                    <a:pt x="24230031" y="55880"/>
                    <a:pt x="24174151" y="0"/>
                    <a:pt x="2410557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2095292" y="1648621"/>
            <a:ext cx="5627978" cy="41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JavaScript, Java, TypeScript, C, C++, etc</a:t>
            </a:r>
          </a:p>
        </p:txBody>
      </p:sp>
      <p:pic>
        <p:nvPicPr>
          <p:cNvPr id="23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73176" flipH="1">
            <a:off x="15922531" y="2391349"/>
            <a:ext cx="1293741" cy="9363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917000" y="4752530"/>
            <a:ext cx="5012346" cy="781940"/>
            <a:chOff x="0" y="0"/>
            <a:chExt cx="6609980" cy="1031175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917000" y="6858445"/>
            <a:ext cx="5012346" cy="781940"/>
            <a:chOff x="0" y="0"/>
            <a:chExt cx="6609980" cy="1031175"/>
          </a:xfrm>
        </p:grpSpPr>
        <p:sp>
          <p:nvSpPr>
            <p:cNvPr id="9" name="Freeform 9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0917000" y="2646615"/>
            <a:ext cx="5012346" cy="781940"/>
            <a:chOff x="0" y="0"/>
            <a:chExt cx="6609980" cy="1031175"/>
          </a:xfrm>
        </p:grpSpPr>
        <p:sp>
          <p:nvSpPr>
            <p:cNvPr id="12" name="Freeform 12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1523706" y="4857314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Paradigmas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523706" y="6980493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Conceitos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992542" y="2747835"/>
            <a:ext cx="4861262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Linguagem de programação</a:t>
            </a:r>
          </a:p>
        </p:txBody>
      </p:sp>
      <p:sp>
        <p:nvSpPr>
          <p:cNvPr id="17" name="AutoShape 17"/>
          <p:cNvSpPr/>
          <p:nvPr/>
        </p:nvSpPr>
        <p:spPr>
          <a:xfrm rot="5400000">
            <a:off x="12761185" y="4033392"/>
            <a:ext cx="1323975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8" name="AutoShape 18"/>
          <p:cNvSpPr/>
          <p:nvPr/>
        </p:nvSpPr>
        <p:spPr>
          <a:xfrm rot="5400000">
            <a:off x="12761185" y="6139308"/>
            <a:ext cx="1323975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9" name="Group 19"/>
          <p:cNvGrpSpPr/>
          <p:nvPr/>
        </p:nvGrpSpPr>
        <p:grpSpPr>
          <a:xfrm>
            <a:off x="11881718" y="1534803"/>
            <a:ext cx="6055126" cy="722114"/>
            <a:chOff x="0" y="0"/>
            <a:chExt cx="24230031" cy="2889590"/>
          </a:xfrm>
        </p:grpSpPr>
        <p:sp>
          <p:nvSpPr>
            <p:cNvPr id="20" name="Freeform 20"/>
            <p:cNvSpPr/>
            <p:nvPr/>
          </p:nvSpPr>
          <p:spPr>
            <a:xfrm>
              <a:off x="31750" y="31750"/>
              <a:ext cx="24166531" cy="2826090"/>
            </a:xfrm>
            <a:custGeom>
              <a:avLst/>
              <a:gdLst/>
              <a:ahLst/>
              <a:cxnLst/>
              <a:rect l="l" t="t" r="r" b="b"/>
              <a:pathLst>
                <a:path w="24166531" h="2826090">
                  <a:moveTo>
                    <a:pt x="24073820" y="2826090"/>
                  </a:moveTo>
                  <a:lnTo>
                    <a:pt x="92710" y="2826090"/>
                  </a:lnTo>
                  <a:cubicBezTo>
                    <a:pt x="41910" y="2826090"/>
                    <a:pt x="0" y="2784180"/>
                    <a:pt x="0" y="273338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4072551" y="0"/>
                  </a:lnTo>
                  <a:cubicBezTo>
                    <a:pt x="24123351" y="0"/>
                    <a:pt x="24165261" y="41910"/>
                    <a:pt x="24165261" y="92710"/>
                  </a:cubicBezTo>
                  <a:lnTo>
                    <a:pt x="24165261" y="2732110"/>
                  </a:lnTo>
                  <a:cubicBezTo>
                    <a:pt x="24166531" y="2784180"/>
                    <a:pt x="24124620" y="2826090"/>
                    <a:pt x="24073820" y="2826090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24230031" cy="2889590"/>
            </a:xfrm>
            <a:custGeom>
              <a:avLst/>
              <a:gdLst/>
              <a:ahLst/>
              <a:cxnLst/>
              <a:rect l="l" t="t" r="r" b="b"/>
              <a:pathLst>
                <a:path w="24230031" h="2889590">
                  <a:moveTo>
                    <a:pt x="24105570" y="59690"/>
                  </a:moveTo>
                  <a:cubicBezTo>
                    <a:pt x="24141131" y="59690"/>
                    <a:pt x="24170340" y="88900"/>
                    <a:pt x="24170340" y="124460"/>
                  </a:cubicBezTo>
                  <a:lnTo>
                    <a:pt x="24170340" y="2765130"/>
                  </a:lnTo>
                  <a:cubicBezTo>
                    <a:pt x="24170340" y="2800690"/>
                    <a:pt x="24141131" y="2829901"/>
                    <a:pt x="24105570" y="2829901"/>
                  </a:cubicBezTo>
                  <a:lnTo>
                    <a:pt x="124460" y="2829901"/>
                  </a:lnTo>
                  <a:cubicBezTo>
                    <a:pt x="88900" y="2829901"/>
                    <a:pt x="59690" y="2800690"/>
                    <a:pt x="59690" y="276513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4105570" y="59690"/>
                  </a:lnTo>
                  <a:moveTo>
                    <a:pt x="2410557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765130"/>
                  </a:lnTo>
                  <a:cubicBezTo>
                    <a:pt x="0" y="2833711"/>
                    <a:pt x="55880" y="2889590"/>
                    <a:pt x="124460" y="2889590"/>
                  </a:cubicBezTo>
                  <a:lnTo>
                    <a:pt x="24105570" y="2889590"/>
                  </a:lnTo>
                  <a:cubicBezTo>
                    <a:pt x="24174151" y="2889590"/>
                    <a:pt x="24230031" y="2833711"/>
                    <a:pt x="24230031" y="2765130"/>
                  </a:cubicBezTo>
                  <a:lnTo>
                    <a:pt x="24230031" y="124460"/>
                  </a:lnTo>
                  <a:cubicBezTo>
                    <a:pt x="24230031" y="55880"/>
                    <a:pt x="24174151" y="0"/>
                    <a:pt x="2410557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2095292" y="1648621"/>
            <a:ext cx="5627978" cy="41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JavaScript, Java, TypeScript, C, C++, etc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5218802" y="3520983"/>
            <a:ext cx="5698197" cy="913577"/>
            <a:chOff x="0" y="0"/>
            <a:chExt cx="20707900" cy="3320042"/>
          </a:xfrm>
        </p:grpSpPr>
        <p:sp>
          <p:nvSpPr>
            <p:cNvPr id="24" name="Freeform 24"/>
            <p:cNvSpPr/>
            <p:nvPr/>
          </p:nvSpPr>
          <p:spPr>
            <a:xfrm>
              <a:off x="31750" y="31750"/>
              <a:ext cx="20644400" cy="3256542"/>
            </a:xfrm>
            <a:custGeom>
              <a:avLst/>
              <a:gdLst/>
              <a:ahLst/>
              <a:cxnLst/>
              <a:rect l="l" t="t" r="r" b="b"/>
              <a:pathLst>
                <a:path w="20644400" h="3256542">
                  <a:moveTo>
                    <a:pt x="20551690" y="3256542"/>
                  </a:moveTo>
                  <a:lnTo>
                    <a:pt x="92710" y="3256542"/>
                  </a:lnTo>
                  <a:cubicBezTo>
                    <a:pt x="41910" y="3256542"/>
                    <a:pt x="0" y="3214632"/>
                    <a:pt x="0" y="316383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0550420" y="0"/>
                  </a:lnTo>
                  <a:cubicBezTo>
                    <a:pt x="20601220" y="0"/>
                    <a:pt x="20643129" y="41910"/>
                    <a:pt x="20643129" y="92710"/>
                  </a:cubicBezTo>
                  <a:lnTo>
                    <a:pt x="20643129" y="3162562"/>
                  </a:lnTo>
                  <a:cubicBezTo>
                    <a:pt x="20644400" y="3214632"/>
                    <a:pt x="20602490" y="3256542"/>
                    <a:pt x="20551690" y="3256542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20707900" cy="3320042"/>
            </a:xfrm>
            <a:custGeom>
              <a:avLst/>
              <a:gdLst/>
              <a:ahLst/>
              <a:cxnLst/>
              <a:rect l="l" t="t" r="r" b="b"/>
              <a:pathLst>
                <a:path w="20707900" h="3320042">
                  <a:moveTo>
                    <a:pt x="20583440" y="59690"/>
                  </a:moveTo>
                  <a:cubicBezTo>
                    <a:pt x="20619000" y="59690"/>
                    <a:pt x="20648209" y="88900"/>
                    <a:pt x="20648209" y="124460"/>
                  </a:cubicBezTo>
                  <a:lnTo>
                    <a:pt x="20648209" y="3195582"/>
                  </a:lnTo>
                  <a:cubicBezTo>
                    <a:pt x="20648209" y="3231142"/>
                    <a:pt x="20619000" y="3260352"/>
                    <a:pt x="20583440" y="3260352"/>
                  </a:cubicBezTo>
                  <a:lnTo>
                    <a:pt x="124460" y="3260352"/>
                  </a:lnTo>
                  <a:cubicBezTo>
                    <a:pt x="88900" y="3260352"/>
                    <a:pt x="59690" y="3231142"/>
                    <a:pt x="59690" y="319558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0583440" y="59690"/>
                  </a:lnTo>
                  <a:moveTo>
                    <a:pt x="2058344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195582"/>
                  </a:lnTo>
                  <a:cubicBezTo>
                    <a:pt x="0" y="3264162"/>
                    <a:pt x="55880" y="3320042"/>
                    <a:pt x="124460" y="3320042"/>
                  </a:cubicBezTo>
                  <a:lnTo>
                    <a:pt x="20583440" y="3320042"/>
                  </a:lnTo>
                  <a:cubicBezTo>
                    <a:pt x="20652020" y="3320042"/>
                    <a:pt x="20707900" y="3264162"/>
                    <a:pt x="20707900" y="3195582"/>
                  </a:cubicBezTo>
                  <a:lnTo>
                    <a:pt x="20707900" y="124460"/>
                  </a:lnTo>
                  <a:cubicBezTo>
                    <a:pt x="20707900" y="55880"/>
                    <a:pt x="20652020" y="0"/>
                    <a:pt x="2058344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6" name="TextBox 26"/>
          <p:cNvSpPr txBox="1"/>
          <p:nvPr/>
        </p:nvSpPr>
        <p:spPr>
          <a:xfrm>
            <a:off x="5477545" y="3516220"/>
            <a:ext cx="5180713" cy="84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Funcional, Imperativo, Declarativo, Orientado a Objetos, etc</a:t>
            </a:r>
          </a:p>
        </p:txBody>
      </p:sp>
      <p:pic>
        <p:nvPicPr>
          <p:cNvPr id="27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73176" flipH="1">
            <a:off x="15922531" y="2391349"/>
            <a:ext cx="1293741" cy="936345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73120">
            <a:off x="9600513" y="4446292"/>
            <a:ext cx="1293741" cy="9363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917000" y="4752530"/>
            <a:ext cx="5012346" cy="781940"/>
            <a:chOff x="0" y="0"/>
            <a:chExt cx="6609980" cy="1031175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917000" y="6858445"/>
            <a:ext cx="5012346" cy="781940"/>
            <a:chOff x="0" y="0"/>
            <a:chExt cx="6609980" cy="1031175"/>
          </a:xfrm>
        </p:grpSpPr>
        <p:sp>
          <p:nvSpPr>
            <p:cNvPr id="9" name="Freeform 9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0917000" y="2646615"/>
            <a:ext cx="5012346" cy="781940"/>
            <a:chOff x="0" y="0"/>
            <a:chExt cx="6609980" cy="1031175"/>
          </a:xfrm>
        </p:grpSpPr>
        <p:sp>
          <p:nvSpPr>
            <p:cNvPr id="12" name="Freeform 12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1523706" y="4857314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Paradigmas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523706" y="6980493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Conceitos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992542" y="2747835"/>
            <a:ext cx="4861262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Linguagem de programação</a:t>
            </a:r>
          </a:p>
        </p:txBody>
      </p:sp>
      <p:sp>
        <p:nvSpPr>
          <p:cNvPr id="17" name="AutoShape 17"/>
          <p:cNvSpPr/>
          <p:nvPr/>
        </p:nvSpPr>
        <p:spPr>
          <a:xfrm rot="5400000">
            <a:off x="12761185" y="4033392"/>
            <a:ext cx="1323975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8" name="AutoShape 18"/>
          <p:cNvSpPr/>
          <p:nvPr/>
        </p:nvSpPr>
        <p:spPr>
          <a:xfrm rot="5400000">
            <a:off x="12761185" y="6139308"/>
            <a:ext cx="1323975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9" name="Group 19"/>
          <p:cNvGrpSpPr/>
          <p:nvPr/>
        </p:nvGrpSpPr>
        <p:grpSpPr>
          <a:xfrm>
            <a:off x="11881718" y="1534803"/>
            <a:ext cx="6055126" cy="722114"/>
            <a:chOff x="0" y="0"/>
            <a:chExt cx="24230031" cy="2889590"/>
          </a:xfrm>
        </p:grpSpPr>
        <p:sp>
          <p:nvSpPr>
            <p:cNvPr id="20" name="Freeform 20"/>
            <p:cNvSpPr/>
            <p:nvPr/>
          </p:nvSpPr>
          <p:spPr>
            <a:xfrm>
              <a:off x="31750" y="31750"/>
              <a:ext cx="24166531" cy="2826090"/>
            </a:xfrm>
            <a:custGeom>
              <a:avLst/>
              <a:gdLst/>
              <a:ahLst/>
              <a:cxnLst/>
              <a:rect l="l" t="t" r="r" b="b"/>
              <a:pathLst>
                <a:path w="24166531" h="2826090">
                  <a:moveTo>
                    <a:pt x="24073820" y="2826090"/>
                  </a:moveTo>
                  <a:lnTo>
                    <a:pt x="92710" y="2826090"/>
                  </a:lnTo>
                  <a:cubicBezTo>
                    <a:pt x="41910" y="2826090"/>
                    <a:pt x="0" y="2784180"/>
                    <a:pt x="0" y="273338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4072551" y="0"/>
                  </a:lnTo>
                  <a:cubicBezTo>
                    <a:pt x="24123351" y="0"/>
                    <a:pt x="24165261" y="41910"/>
                    <a:pt x="24165261" y="92710"/>
                  </a:cubicBezTo>
                  <a:lnTo>
                    <a:pt x="24165261" y="2732110"/>
                  </a:lnTo>
                  <a:cubicBezTo>
                    <a:pt x="24166531" y="2784180"/>
                    <a:pt x="24124620" y="2826090"/>
                    <a:pt x="24073820" y="2826090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24230031" cy="2889590"/>
            </a:xfrm>
            <a:custGeom>
              <a:avLst/>
              <a:gdLst/>
              <a:ahLst/>
              <a:cxnLst/>
              <a:rect l="l" t="t" r="r" b="b"/>
              <a:pathLst>
                <a:path w="24230031" h="2889590">
                  <a:moveTo>
                    <a:pt x="24105570" y="59690"/>
                  </a:moveTo>
                  <a:cubicBezTo>
                    <a:pt x="24141131" y="59690"/>
                    <a:pt x="24170340" y="88900"/>
                    <a:pt x="24170340" y="124460"/>
                  </a:cubicBezTo>
                  <a:lnTo>
                    <a:pt x="24170340" y="2765130"/>
                  </a:lnTo>
                  <a:cubicBezTo>
                    <a:pt x="24170340" y="2800690"/>
                    <a:pt x="24141131" y="2829901"/>
                    <a:pt x="24105570" y="2829901"/>
                  </a:cubicBezTo>
                  <a:lnTo>
                    <a:pt x="124460" y="2829901"/>
                  </a:lnTo>
                  <a:cubicBezTo>
                    <a:pt x="88900" y="2829901"/>
                    <a:pt x="59690" y="2800690"/>
                    <a:pt x="59690" y="2765130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4105570" y="59690"/>
                  </a:lnTo>
                  <a:moveTo>
                    <a:pt x="2410557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765130"/>
                  </a:lnTo>
                  <a:cubicBezTo>
                    <a:pt x="0" y="2833711"/>
                    <a:pt x="55880" y="2889590"/>
                    <a:pt x="124460" y="2889590"/>
                  </a:cubicBezTo>
                  <a:lnTo>
                    <a:pt x="24105570" y="2889590"/>
                  </a:lnTo>
                  <a:cubicBezTo>
                    <a:pt x="24174151" y="2889590"/>
                    <a:pt x="24230031" y="2833711"/>
                    <a:pt x="24230031" y="2765130"/>
                  </a:cubicBezTo>
                  <a:lnTo>
                    <a:pt x="24230031" y="124460"/>
                  </a:lnTo>
                  <a:cubicBezTo>
                    <a:pt x="24230031" y="55880"/>
                    <a:pt x="24174151" y="0"/>
                    <a:pt x="2410557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2095292" y="1648621"/>
            <a:ext cx="5627978" cy="41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JavaScript, Java, TypeScript, C, C++, etc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5218802" y="3520983"/>
            <a:ext cx="5698197" cy="913577"/>
            <a:chOff x="0" y="0"/>
            <a:chExt cx="20707900" cy="3320042"/>
          </a:xfrm>
        </p:grpSpPr>
        <p:sp>
          <p:nvSpPr>
            <p:cNvPr id="24" name="Freeform 24"/>
            <p:cNvSpPr/>
            <p:nvPr/>
          </p:nvSpPr>
          <p:spPr>
            <a:xfrm>
              <a:off x="31750" y="31750"/>
              <a:ext cx="20644400" cy="3256542"/>
            </a:xfrm>
            <a:custGeom>
              <a:avLst/>
              <a:gdLst/>
              <a:ahLst/>
              <a:cxnLst/>
              <a:rect l="l" t="t" r="r" b="b"/>
              <a:pathLst>
                <a:path w="20644400" h="3256542">
                  <a:moveTo>
                    <a:pt x="20551690" y="3256542"/>
                  </a:moveTo>
                  <a:lnTo>
                    <a:pt x="92710" y="3256542"/>
                  </a:lnTo>
                  <a:cubicBezTo>
                    <a:pt x="41910" y="3256542"/>
                    <a:pt x="0" y="3214632"/>
                    <a:pt x="0" y="316383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0550420" y="0"/>
                  </a:lnTo>
                  <a:cubicBezTo>
                    <a:pt x="20601220" y="0"/>
                    <a:pt x="20643129" y="41910"/>
                    <a:pt x="20643129" y="92710"/>
                  </a:cubicBezTo>
                  <a:lnTo>
                    <a:pt x="20643129" y="3162562"/>
                  </a:lnTo>
                  <a:cubicBezTo>
                    <a:pt x="20644400" y="3214632"/>
                    <a:pt x="20602490" y="3256542"/>
                    <a:pt x="20551690" y="3256542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20707900" cy="3320042"/>
            </a:xfrm>
            <a:custGeom>
              <a:avLst/>
              <a:gdLst/>
              <a:ahLst/>
              <a:cxnLst/>
              <a:rect l="l" t="t" r="r" b="b"/>
              <a:pathLst>
                <a:path w="20707900" h="3320042">
                  <a:moveTo>
                    <a:pt x="20583440" y="59690"/>
                  </a:moveTo>
                  <a:cubicBezTo>
                    <a:pt x="20619000" y="59690"/>
                    <a:pt x="20648209" y="88900"/>
                    <a:pt x="20648209" y="124460"/>
                  </a:cubicBezTo>
                  <a:lnTo>
                    <a:pt x="20648209" y="3195582"/>
                  </a:lnTo>
                  <a:cubicBezTo>
                    <a:pt x="20648209" y="3231142"/>
                    <a:pt x="20619000" y="3260352"/>
                    <a:pt x="20583440" y="3260352"/>
                  </a:cubicBezTo>
                  <a:lnTo>
                    <a:pt x="124460" y="3260352"/>
                  </a:lnTo>
                  <a:cubicBezTo>
                    <a:pt x="88900" y="3260352"/>
                    <a:pt x="59690" y="3231142"/>
                    <a:pt x="59690" y="319558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0583440" y="59690"/>
                  </a:lnTo>
                  <a:moveTo>
                    <a:pt x="2058344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195582"/>
                  </a:lnTo>
                  <a:cubicBezTo>
                    <a:pt x="0" y="3264162"/>
                    <a:pt x="55880" y="3320042"/>
                    <a:pt x="124460" y="3320042"/>
                  </a:cubicBezTo>
                  <a:lnTo>
                    <a:pt x="20583440" y="3320042"/>
                  </a:lnTo>
                  <a:cubicBezTo>
                    <a:pt x="20652020" y="3320042"/>
                    <a:pt x="20707900" y="3264162"/>
                    <a:pt x="20707900" y="3195582"/>
                  </a:cubicBezTo>
                  <a:lnTo>
                    <a:pt x="20707900" y="124460"/>
                  </a:lnTo>
                  <a:cubicBezTo>
                    <a:pt x="20707900" y="55880"/>
                    <a:pt x="20652020" y="0"/>
                    <a:pt x="2058344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6" name="TextBox 26"/>
          <p:cNvSpPr txBox="1"/>
          <p:nvPr/>
        </p:nvSpPr>
        <p:spPr>
          <a:xfrm>
            <a:off x="5477545" y="3516220"/>
            <a:ext cx="5180713" cy="84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Funcional, Imperativo, Declarativo, Orientado a Objetos, etc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9032620" y="8421435"/>
            <a:ext cx="5698197" cy="704027"/>
            <a:chOff x="0" y="0"/>
            <a:chExt cx="20707900" cy="2558514"/>
          </a:xfrm>
        </p:grpSpPr>
        <p:sp>
          <p:nvSpPr>
            <p:cNvPr id="28" name="Freeform 28"/>
            <p:cNvSpPr/>
            <p:nvPr/>
          </p:nvSpPr>
          <p:spPr>
            <a:xfrm>
              <a:off x="31750" y="31750"/>
              <a:ext cx="20644400" cy="2495014"/>
            </a:xfrm>
            <a:custGeom>
              <a:avLst/>
              <a:gdLst/>
              <a:ahLst/>
              <a:cxnLst/>
              <a:rect l="l" t="t" r="r" b="b"/>
              <a:pathLst>
                <a:path w="20644400" h="2495014">
                  <a:moveTo>
                    <a:pt x="20551690" y="2495014"/>
                  </a:moveTo>
                  <a:lnTo>
                    <a:pt x="92710" y="2495014"/>
                  </a:lnTo>
                  <a:cubicBezTo>
                    <a:pt x="41910" y="2495014"/>
                    <a:pt x="0" y="2453104"/>
                    <a:pt x="0" y="2402304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0550420" y="0"/>
                  </a:lnTo>
                  <a:cubicBezTo>
                    <a:pt x="20601220" y="0"/>
                    <a:pt x="20643129" y="41910"/>
                    <a:pt x="20643129" y="92710"/>
                  </a:cubicBezTo>
                  <a:lnTo>
                    <a:pt x="20643129" y="2401034"/>
                  </a:lnTo>
                  <a:cubicBezTo>
                    <a:pt x="20644400" y="2453104"/>
                    <a:pt x="20602490" y="2495014"/>
                    <a:pt x="20551690" y="2495014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20707900" cy="2558514"/>
            </a:xfrm>
            <a:custGeom>
              <a:avLst/>
              <a:gdLst/>
              <a:ahLst/>
              <a:cxnLst/>
              <a:rect l="l" t="t" r="r" b="b"/>
              <a:pathLst>
                <a:path w="20707900" h="2558514">
                  <a:moveTo>
                    <a:pt x="20583440" y="59690"/>
                  </a:moveTo>
                  <a:cubicBezTo>
                    <a:pt x="20619000" y="59690"/>
                    <a:pt x="20648209" y="88900"/>
                    <a:pt x="20648209" y="124460"/>
                  </a:cubicBezTo>
                  <a:lnTo>
                    <a:pt x="20648209" y="2434054"/>
                  </a:lnTo>
                  <a:cubicBezTo>
                    <a:pt x="20648209" y="2469614"/>
                    <a:pt x="20619000" y="2498824"/>
                    <a:pt x="20583440" y="2498824"/>
                  </a:cubicBezTo>
                  <a:lnTo>
                    <a:pt x="124460" y="2498824"/>
                  </a:lnTo>
                  <a:cubicBezTo>
                    <a:pt x="88900" y="2498824"/>
                    <a:pt x="59690" y="2469614"/>
                    <a:pt x="59690" y="2434054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0583440" y="59690"/>
                  </a:lnTo>
                  <a:moveTo>
                    <a:pt x="2058344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2434054"/>
                  </a:lnTo>
                  <a:cubicBezTo>
                    <a:pt x="0" y="2502634"/>
                    <a:pt x="55880" y="2558514"/>
                    <a:pt x="124460" y="2558514"/>
                  </a:cubicBezTo>
                  <a:lnTo>
                    <a:pt x="20583440" y="2558514"/>
                  </a:lnTo>
                  <a:cubicBezTo>
                    <a:pt x="20652020" y="2558514"/>
                    <a:pt x="20707900" y="2502634"/>
                    <a:pt x="20707900" y="2434054"/>
                  </a:cubicBezTo>
                  <a:lnTo>
                    <a:pt x="20707900" y="124460"/>
                  </a:lnTo>
                  <a:cubicBezTo>
                    <a:pt x="20707900" y="55880"/>
                    <a:pt x="20652020" y="0"/>
                    <a:pt x="2058344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9291362" y="8526210"/>
            <a:ext cx="5180713" cy="41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Registro, Escopo, Estado, Busca, etc</a:t>
            </a:r>
          </a:p>
        </p:txBody>
      </p:sp>
      <p:pic>
        <p:nvPicPr>
          <p:cNvPr id="31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573176" flipH="1">
            <a:off x="15922531" y="2391349"/>
            <a:ext cx="1293741" cy="936345"/>
          </a:xfrm>
          <a:prstGeom prst="rect">
            <a:avLst/>
          </a:prstGeom>
        </p:spPr>
      </p:pic>
      <p:pic>
        <p:nvPicPr>
          <p:cNvPr id="32" name="Picture 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73120">
            <a:off x="9600513" y="4446292"/>
            <a:ext cx="1293741" cy="936345"/>
          </a:xfrm>
          <a:prstGeom prst="rect">
            <a:avLst/>
          </a:prstGeom>
        </p:spPr>
      </p:pic>
      <p:pic>
        <p:nvPicPr>
          <p:cNvPr id="33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6711779">
            <a:off x="14262411" y="7824853"/>
            <a:ext cx="1293741" cy="93634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829391" y="1684228"/>
            <a:ext cx="5592260" cy="2653037"/>
            <a:chOff x="0" y="0"/>
            <a:chExt cx="7456346" cy="3537382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2494796"/>
              <a:ext cx="1051106" cy="1042587"/>
              <a:chOff x="0" y="0"/>
              <a:chExt cx="1039602" cy="103117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1282390" y="2494796"/>
              <a:ext cx="1051106" cy="1042587"/>
              <a:chOff x="0" y="0"/>
              <a:chExt cx="1039602" cy="1031175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2" name="Group 12"/>
            <p:cNvGrpSpPr/>
            <p:nvPr/>
          </p:nvGrpSpPr>
          <p:grpSpPr>
            <a:xfrm>
              <a:off x="2562096" y="2494796"/>
              <a:ext cx="1051106" cy="1042587"/>
              <a:chOff x="0" y="0"/>
              <a:chExt cx="1039602" cy="1031175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14" name="Freeform 14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3841802" y="2494796"/>
              <a:ext cx="1051106" cy="1042587"/>
              <a:chOff x="0" y="0"/>
              <a:chExt cx="1039602" cy="1031175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8" name="Group 18"/>
            <p:cNvGrpSpPr/>
            <p:nvPr/>
          </p:nvGrpSpPr>
          <p:grpSpPr>
            <a:xfrm>
              <a:off x="5124192" y="2494796"/>
              <a:ext cx="1051106" cy="1042587"/>
              <a:chOff x="0" y="0"/>
              <a:chExt cx="1039602" cy="103117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6403898" y="2494796"/>
              <a:ext cx="1051106" cy="1042587"/>
              <a:chOff x="0" y="0"/>
              <a:chExt cx="1039602" cy="1031175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>
              <a:off x="1342" y="1245787"/>
              <a:ext cx="1051106" cy="1042587"/>
              <a:chOff x="0" y="0"/>
              <a:chExt cx="1039602" cy="103117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27" name="Group 27"/>
            <p:cNvGrpSpPr/>
            <p:nvPr/>
          </p:nvGrpSpPr>
          <p:grpSpPr>
            <a:xfrm>
              <a:off x="1283732" y="1245787"/>
              <a:ext cx="1051106" cy="1042587"/>
              <a:chOff x="0" y="0"/>
              <a:chExt cx="1039602" cy="103117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0" name="Group 30"/>
            <p:cNvGrpSpPr/>
            <p:nvPr/>
          </p:nvGrpSpPr>
          <p:grpSpPr>
            <a:xfrm>
              <a:off x="2563438" y="1245787"/>
              <a:ext cx="1051106" cy="1042587"/>
              <a:chOff x="0" y="0"/>
              <a:chExt cx="1039602" cy="1031175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32" name="Freeform 32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3843144" y="1245787"/>
              <a:ext cx="1051106" cy="1042587"/>
              <a:chOff x="0" y="0"/>
              <a:chExt cx="1039602" cy="1031175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6" name="Group 36"/>
            <p:cNvGrpSpPr/>
            <p:nvPr/>
          </p:nvGrpSpPr>
          <p:grpSpPr>
            <a:xfrm>
              <a:off x="5125534" y="1245787"/>
              <a:ext cx="1051106" cy="1042587"/>
              <a:chOff x="0" y="0"/>
              <a:chExt cx="1039602" cy="1031175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38" name="Freeform 38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9" name="Group 39"/>
            <p:cNvGrpSpPr/>
            <p:nvPr/>
          </p:nvGrpSpPr>
          <p:grpSpPr>
            <a:xfrm>
              <a:off x="6405240" y="1245787"/>
              <a:ext cx="1051106" cy="1042587"/>
              <a:chOff x="0" y="0"/>
              <a:chExt cx="1039602" cy="1031175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41" name="Freeform 41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42" name="Group 42"/>
            <p:cNvGrpSpPr/>
            <p:nvPr/>
          </p:nvGrpSpPr>
          <p:grpSpPr>
            <a:xfrm>
              <a:off x="1342" y="0"/>
              <a:ext cx="1051106" cy="1042587"/>
              <a:chOff x="0" y="0"/>
              <a:chExt cx="1039602" cy="1031175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44" name="Freeform 44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45" name="Group 45"/>
            <p:cNvGrpSpPr/>
            <p:nvPr/>
          </p:nvGrpSpPr>
          <p:grpSpPr>
            <a:xfrm>
              <a:off x="1283732" y="0"/>
              <a:ext cx="1051106" cy="1042587"/>
              <a:chOff x="0" y="0"/>
              <a:chExt cx="1039602" cy="1031175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47" name="Freeform 47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48" name="Group 48"/>
            <p:cNvGrpSpPr/>
            <p:nvPr/>
          </p:nvGrpSpPr>
          <p:grpSpPr>
            <a:xfrm>
              <a:off x="2563438" y="0"/>
              <a:ext cx="1051106" cy="1042587"/>
              <a:chOff x="0" y="0"/>
              <a:chExt cx="1039602" cy="1031175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0" name="Freeform 50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51" name="Group 51"/>
            <p:cNvGrpSpPr/>
            <p:nvPr/>
          </p:nvGrpSpPr>
          <p:grpSpPr>
            <a:xfrm>
              <a:off x="3843144" y="0"/>
              <a:ext cx="1051106" cy="1042587"/>
              <a:chOff x="0" y="0"/>
              <a:chExt cx="1039602" cy="103117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3" name="Freeform 53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54" name="Group 54"/>
            <p:cNvGrpSpPr/>
            <p:nvPr/>
          </p:nvGrpSpPr>
          <p:grpSpPr>
            <a:xfrm>
              <a:off x="5125534" y="0"/>
              <a:ext cx="1051106" cy="1042587"/>
              <a:chOff x="0" y="0"/>
              <a:chExt cx="1039602" cy="103117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6" name="Freeform 56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57" name="Group 57"/>
            <p:cNvGrpSpPr/>
            <p:nvPr/>
          </p:nvGrpSpPr>
          <p:grpSpPr>
            <a:xfrm>
              <a:off x="6405240" y="0"/>
              <a:ext cx="1051106" cy="1042587"/>
              <a:chOff x="0" y="0"/>
              <a:chExt cx="1039602" cy="1031175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9" name="Freeform 59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id="60" name="Group 60"/>
          <p:cNvGrpSpPr/>
          <p:nvPr/>
        </p:nvGrpSpPr>
        <p:grpSpPr>
          <a:xfrm>
            <a:off x="13232362" y="7820832"/>
            <a:ext cx="1748109" cy="781940"/>
            <a:chOff x="0" y="0"/>
            <a:chExt cx="2330812" cy="1042587"/>
          </a:xfrm>
        </p:grpSpPr>
        <p:grpSp>
          <p:nvGrpSpPr>
            <p:cNvPr id="61" name="Group 61"/>
            <p:cNvGrpSpPr/>
            <p:nvPr/>
          </p:nvGrpSpPr>
          <p:grpSpPr>
            <a:xfrm>
              <a:off x="0" y="0"/>
              <a:ext cx="1051106" cy="1042587"/>
              <a:chOff x="0" y="0"/>
              <a:chExt cx="1039602" cy="1031175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id="63" name="Freeform 63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64" name="Group 64"/>
            <p:cNvGrpSpPr/>
            <p:nvPr/>
          </p:nvGrpSpPr>
          <p:grpSpPr>
            <a:xfrm>
              <a:off x="1279706" y="0"/>
              <a:ext cx="1051106" cy="1042587"/>
              <a:chOff x="0" y="0"/>
              <a:chExt cx="1039602" cy="1031175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id="66" name="Freeform 66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id="67" name="AutoShape 67"/>
          <p:cNvSpPr/>
          <p:nvPr/>
        </p:nvSpPr>
        <p:spPr>
          <a:xfrm rot="5401282">
            <a:off x="12950731" y="4954653"/>
            <a:ext cx="1349077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68" name="AutoShape 68"/>
          <p:cNvSpPr/>
          <p:nvPr/>
        </p:nvSpPr>
        <p:spPr>
          <a:xfrm rot="5398721">
            <a:off x="12948994" y="7087407"/>
            <a:ext cx="1352550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69" name="Group 69"/>
          <p:cNvGrpSpPr/>
          <p:nvPr/>
        </p:nvGrpSpPr>
        <p:grpSpPr>
          <a:xfrm>
            <a:off x="11061695" y="7820832"/>
            <a:ext cx="5012346" cy="781940"/>
            <a:chOff x="0" y="0"/>
            <a:chExt cx="6609980" cy="1031175"/>
          </a:xfrm>
        </p:grpSpPr>
        <p:sp>
          <p:nvSpPr>
            <p:cNvPr id="70" name="Freeform 70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71" name="Freeform 71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72" name="TextBox 72"/>
          <p:cNvSpPr txBox="1"/>
          <p:nvPr/>
        </p:nvSpPr>
        <p:spPr>
          <a:xfrm>
            <a:off x="11668400" y="7942879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Conceitos</a:t>
            </a:r>
          </a:p>
        </p:txBody>
      </p:sp>
      <p:grpSp>
        <p:nvGrpSpPr>
          <p:cNvPr id="73" name="Group 73"/>
          <p:cNvGrpSpPr/>
          <p:nvPr/>
        </p:nvGrpSpPr>
        <p:grpSpPr>
          <a:xfrm>
            <a:off x="11061695" y="5686320"/>
            <a:ext cx="5012346" cy="781940"/>
            <a:chOff x="0" y="0"/>
            <a:chExt cx="6609980" cy="1031175"/>
          </a:xfrm>
        </p:grpSpPr>
        <p:sp>
          <p:nvSpPr>
            <p:cNvPr id="74" name="Freeform 74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75" name="Freeform 75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76" name="TextBox 76"/>
          <p:cNvSpPr txBox="1"/>
          <p:nvPr/>
        </p:nvSpPr>
        <p:spPr>
          <a:xfrm>
            <a:off x="11668400" y="5791104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Paradigmas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829391" y="1684228"/>
            <a:ext cx="5592260" cy="2653037"/>
            <a:chOff x="0" y="0"/>
            <a:chExt cx="7456346" cy="3537382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2494796"/>
              <a:ext cx="1051106" cy="1042587"/>
              <a:chOff x="0" y="0"/>
              <a:chExt cx="1039602" cy="103117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1282390" y="2494796"/>
              <a:ext cx="1051106" cy="1042587"/>
              <a:chOff x="0" y="0"/>
              <a:chExt cx="1039602" cy="1031175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2" name="Group 12"/>
            <p:cNvGrpSpPr/>
            <p:nvPr/>
          </p:nvGrpSpPr>
          <p:grpSpPr>
            <a:xfrm>
              <a:off x="2562096" y="2494796"/>
              <a:ext cx="1051106" cy="1042587"/>
              <a:chOff x="0" y="0"/>
              <a:chExt cx="1039602" cy="1031175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14" name="Freeform 14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3841802" y="2494796"/>
              <a:ext cx="1051106" cy="1042587"/>
              <a:chOff x="0" y="0"/>
              <a:chExt cx="1039602" cy="1031175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8" name="Group 18"/>
            <p:cNvGrpSpPr/>
            <p:nvPr/>
          </p:nvGrpSpPr>
          <p:grpSpPr>
            <a:xfrm>
              <a:off x="5124192" y="2494796"/>
              <a:ext cx="1051106" cy="1042587"/>
              <a:chOff x="0" y="0"/>
              <a:chExt cx="1039602" cy="103117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6403898" y="2494796"/>
              <a:ext cx="1051106" cy="1042587"/>
              <a:chOff x="0" y="0"/>
              <a:chExt cx="1039602" cy="1031175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>
              <a:off x="1342" y="1245787"/>
              <a:ext cx="1051106" cy="1042587"/>
              <a:chOff x="0" y="0"/>
              <a:chExt cx="1039602" cy="103117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27" name="Group 27"/>
            <p:cNvGrpSpPr/>
            <p:nvPr/>
          </p:nvGrpSpPr>
          <p:grpSpPr>
            <a:xfrm>
              <a:off x="1283732" y="1245787"/>
              <a:ext cx="1051106" cy="1042587"/>
              <a:chOff x="0" y="0"/>
              <a:chExt cx="1039602" cy="103117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0" name="Group 30"/>
            <p:cNvGrpSpPr/>
            <p:nvPr/>
          </p:nvGrpSpPr>
          <p:grpSpPr>
            <a:xfrm>
              <a:off x="2563438" y="1245787"/>
              <a:ext cx="1051106" cy="1042587"/>
              <a:chOff x="0" y="0"/>
              <a:chExt cx="1039602" cy="1031175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32" name="Freeform 32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3843144" y="1245787"/>
              <a:ext cx="1051106" cy="1042587"/>
              <a:chOff x="0" y="0"/>
              <a:chExt cx="1039602" cy="1031175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6" name="Group 36"/>
            <p:cNvGrpSpPr/>
            <p:nvPr/>
          </p:nvGrpSpPr>
          <p:grpSpPr>
            <a:xfrm>
              <a:off x="5125534" y="1245787"/>
              <a:ext cx="1051106" cy="1042587"/>
              <a:chOff x="0" y="0"/>
              <a:chExt cx="1039602" cy="1031175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38" name="Freeform 38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9" name="Group 39"/>
            <p:cNvGrpSpPr/>
            <p:nvPr/>
          </p:nvGrpSpPr>
          <p:grpSpPr>
            <a:xfrm>
              <a:off x="6405240" y="1245787"/>
              <a:ext cx="1051106" cy="1042587"/>
              <a:chOff x="0" y="0"/>
              <a:chExt cx="1039602" cy="1031175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41" name="Freeform 41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42" name="Group 42"/>
            <p:cNvGrpSpPr/>
            <p:nvPr/>
          </p:nvGrpSpPr>
          <p:grpSpPr>
            <a:xfrm>
              <a:off x="1342" y="0"/>
              <a:ext cx="1051106" cy="1042587"/>
              <a:chOff x="0" y="0"/>
              <a:chExt cx="1039602" cy="1031175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44" name="Freeform 44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45" name="Group 45"/>
            <p:cNvGrpSpPr/>
            <p:nvPr/>
          </p:nvGrpSpPr>
          <p:grpSpPr>
            <a:xfrm>
              <a:off x="1283732" y="0"/>
              <a:ext cx="1051106" cy="1042587"/>
              <a:chOff x="0" y="0"/>
              <a:chExt cx="1039602" cy="1031175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47" name="Freeform 47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48" name="Group 48"/>
            <p:cNvGrpSpPr/>
            <p:nvPr/>
          </p:nvGrpSpPr>
          <p:grpSpPr>
            <a:xfrm>
              <a:off x="2563438" y="0"/>
              <a:ext cx="1051106" cy="1042587"/>
              <a:chOff x="0" y="0"/>
              <a:chExt cx="1039602" cy="1031175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0" name="Freeform 50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51" name="Group 51"/>
            <p:cNvGrpSpPr/>
            <p:nvPr/>
          </p:nvGrpSpPr>
          <p:grpSpPr>
            <a:xfrm>
              <a:off x="3843144" y="0"/>
              <a:ext cx="1051106" cy="1042587"/>
              <a:chOff x="0" y="0"/>
              <a:chExt cx="1039602" cy="103117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3" name="Freeform 53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54" name="Group 54"/>
            <p:cNvGrpSpPr/>
            <p:nvPr/>
          </p:nvGrpSpPr>
          <p:grpSpPr>
            <a:xfrm>
              <a:off x="5125534" y="0"/>
              <a:ext cx="1051106" cy="1042587"/>
              <a:chOff x="0" y="0"/>
              <a:chExt cx="1039602" cy="103117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6" name="Freeform 56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57" name="Group 57"/>
            <p:cNvGrpSpPr/>
            <p:nvPr/>
          </p:nvGrpSpPr>
          <p:grpSpPr>
            <a:xfrm>
              <a:off x="6405240" y="0"/>
              <a:ext cx="1051106" cy="1042587"/>
              <a:chOff x="0" y="0"/>
              <a:chExt cx="1039602" cy="1031175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9" name="Freeform 59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id="60" name="Group 60"/>
          <p:cNvGrpSpPr/>
          <p:nvPr/>
        </p:nvGrpSpPr>
        <p:grpSpPr>
          <a:xfrm>
            <a:off x="10829391" y="5686342"/>
            <a:ext cx="5591253" cy="781940"/>
            <a:chOff x="0" y="0"/>
            <a:chExt cx="7455005" cy="1042587"/>
          </a:xfrm>
        </p:grpSpPr>
        <p:grpSp>
          <p:nvGrpSpPr>
            <p:cNvPr id="61" name="Group 61"/>
            <p:cNvGrpSpPr/>
            <p:nvPr/>
          </p:nvGrpSpPr>
          <p:grpSpPr>
            <a:xfrm>
              <a:off x="0" y="0"/>
              <a:ext cx="1051106" cy="1042587"/>
              <a:chOff x="0" y="0"/>
              <a:chExt cx="1039602" cy="1031175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63" name="Freeform 63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64" name="Group 64"/>
            <p:cNvGrpSpPr/>
            <p:nvPr/>
          </p:nvGrpSpPr>
          <p:grpSpPr>
            <a:xfrm>
              <a:off x="1282390" y="0"/>
              <a:ext cx="1051106" cy="1042587"/>
              <a:chOff x="0" y="0"/>
              <a:chExt cx="1039602" cy="1031175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66" name="Freeform 66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67" name="Group 67"/>
            <p:cNvGrpSpPr/>
            <p:nvPr/>
          </p:nvGrpSpPr>
          <p:grpSpPr>
            <a:xfrm>
              <a:off x="2562096" y="0"/>
              <a:ext cx="1051106" cy="1042587"/>
              <a:chOff x="0" y="0"/>
              <a:chExt cx="1039602" cy="1031175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69" name="Freeform 69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70" name="Group 70"/>
            <p:cNvGrpSpPr/>
            <p:nvPr/>
          </p:nvGrpSpPr>
          <p:grpSpPr>
            <a:xfrm>
              <a:off x="3841802" y="0"/>
              <a:ext cx="1051106" cy="1042587"/>
              <a:chOff x="0" y="0"/>
              <a:chExt cx="1039602" cy="1031175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72" name="Freeform 72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73" name="Group 73"/>
            <p:cNvGrpSpPr/>
            <p:nvPr/>
          </p:nvGrpSpPr>
          <p:grpSpPr>
            <a:xfrm>
              <a:off x="5124192" y="0"/>
              <a:ext cx="1051106" cy="1042587"/>
              <a:chOff x="0" y="0"/>
              <a:chExt cx="1039602" cy="1031175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75" name="Freeform 75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76" name="Group 76"/>
            <p:cNvGrpSpPr/>
            <p:nvPr/>
          </p:nvGrpSpPr>
          <p:grpSpPr>
            <a:xfrm>
              <a:off x="6403898" y="0"/>
              <a:ext cx="1051106" cy="1042587"/>
              <a:chOff x="0" y="0"/>
              <a:chExt cx="1039602" cy="1031175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78" name="Freeform 78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id="79" name="Group 79"/>
          <p:cNvGrpSpPr/>
          <p:nvPr/>
        </p:nvGrpSpPr>
        <p:grpSpPr>
          <a:xfrm>
            <a:off x="13232362" y="7820832"/>
            <a:ext cx="1748109" cy="781940"/>
            <a:chOff x="0" y="0"/>
            <a:chExt cx="2330812" cy="1042587"/>
          </a:xfrm>
        </p:grpSpPr>
        <p:grpSp>
          <p:nvGrpSpPr>
            <p:cNvPr id="80" name="Group 80"/>
            <p:cNvGrpSpPr/>
            <p:nvPr/>
          </p:nvGrpSpPr>
          <p:grpSpPr>
            <a:xfrm>
              <a:off x="0" y="0"/>
              <a:ext cx="1051106" cy="1042587"/>
              <a:chOff x="0" y="0"/>
              <a:chExt cx="1039602" cy="1031175"/>
            </a:xfrm>
          </p:grpSpPr>
          <p:sp>
            <p:nvSpPr>
              <p:cNvPr id="81" name="Freeform 81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id="82" name="Freeform 82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83" name="Group 83"/>
            <p:cNvGrpSpPr/>
            <p:nvPr/>
          </p:nvGrpSpPr>
          <p:grpSpPr>
            <a:xfrm>
              <a:off x="1279706" y="0"/>
              <a:ext cx="1051106" cy="1042587"/>
              <a:chOff x="0" y="0"/>
              <a:chExt cx="1039602" cy="1031175"/>
            </a:xfrm>
          </p:grpSpPr>
          <p:sp>
            <p:nvSpPr>
              <p:cNvPr id="84" name="Freeform 84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id="85" name="Freeform 85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id="86" name="AutoShape 86"/>
          <p:cNvSpPr/>
          <p:nvPr/>
        </p:nvSpPr>
        <p:spPr>
          <a:xfrm rot="5401282">
            <a:off x="12950731" y="4954653"/>
            <a:ext cx="1349077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87" name="AutoShape 87"/>
          <p:cNvSpPr/>
          <p:nvPr/>
        </p:nvSpPr>
        <p:spPr>
          <a:xfrm rot="5398721">
            <a:off x="12948994" y="7087407"/>
            <a:ext cx="1352550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88" name="Group 88"/>
          <p:cNvGrpSpPr/>
          <p:nvPr/>
        </p:nvGrpSpPr>
        <p:grpSpPr>
          <a:xfrm>
            <a:off x="11061695" y="7820832"/>
            <a:ext cx="5012346" cy="781940"/>
            <a:chOff x="0" y="0"/>
            <a:chExt cx="6609980" cy="1031175"/>
          </a:xfrm>
        </p:grpSpPr>
        <p:sp>
          <p:nvSpPr>
            <p:cNvPr id="89" name="Freeform 89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90" name="Freeform 90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91" name="TextBox 91"/>
          <p:cNvSpPr txBox="1"/>
          <p:nvPr/>
        </p:nvSpPr>
        <p:spPr>
          <a:xfrm>
            <a:off x="11668400" y="7942879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Conceitos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829391" y="1684228"/>
            <a:ext cx="5592260" cy="2653037"/>
            <a:chOff x="0" y="0"/>
            <a:chExt cx="7456346" cy="3537382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2494796"/>
              <a:ext cx="1051106" cy="1042587"/>
              <a:chOff x="0" y="0"/>
              <a:chExt cx="1039602" cy="1031175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1282390" y="2494796"/>
              <a:ext cx="1051106" cy="1042587"/>
              <a:chOff x="0" y="0"/>
              <a:chExt cx="1039602" cy="1031175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2" name="Group 12"/>
            <p:cNvGrpSpPr/>
            <p:nvPr/>
          </p:nvGrpSpPr>
          <p:grpSpPr>
            <a:xfrm>
              <a:off x="2562096" y="2494796"/>
              <a:ext cx="1051106" cy="1042587"/>
              <a:chOff x="0" y="0"/>
              <a:chExt cx="1039602" cy="1031175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14" name="Freeform 14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5" name="Group 15"/>
            <p:cNvGrpSpPr/>
            <p:nvPr/>
          </p:nvGrpSpPr>
          <p:grpSpPr>
            <a:xfrm>
              <a:off x="3841802" y="2494796"/>
              <a:ext cx="1051106" cy="1042587"/>
              <a:chOff x="0" y="0"/>
              <a:chExt cx="1039602" cy="1031175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8" name="Group 18"/>
            <p:cNvGrpSpPr/>
            <p:nvPr/>
          </p:nvGrpSpPr>
          <p:grpSpPr>
            <a:xfrm>
              <a:off x="5124192" y="2494796"/>
              <a:ext cx="1051106" cy="1042587"/>
              <a:chOff x="0" y="0"/>
              <a:chExt cx="1039602" cy="1031175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0" name="Freeform 20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21" name="Group 21"/>
            <p:cNvGrpSpPr/>
            <p:nvPr/>
          </p:nvGrpSpPr>
          <p:grpSpPr>
            <a:xfrm>
              <a:off x="6403898" y="2494796"/>
              <a:ext cx="1051106" cy="1042587"/>
              <a:chOff x="0" y="0"/>
              <a:chExt cx="1039602" cy="1031175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3" name="Freeform 23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>
              <a:off x="1342" y="1245787"/>
              <a:ext cx="1051106" cy="1042587"/>
              <a:chOff x="0" y="0"/>
              <a:chExt cx="1039602" cy="1031175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6" name="Freeform 26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27" name="Group 27"/>
            <p:cNvGrpSpPr/>
            <p:nvPr/>
          </p:nvGrpSpPr>
          <p:grpSpPr>
            <a:xfrm>
              <a:off x="1283732" y="1245787"/>
              <a:ext cx="1051106" cy="1042587"/>
              <a:chOff x="0" y="0"/>
              <a:chExt cx="1039602" cy="1031175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0" name="Group 30"/>
            <p:cNvGrpSpPr/>
            <p:nvPr/>
          </p:nvGrpSpPr>
          <p:grpSpPr>
            <a:xfrm>
              <a:off x="2563438" y="1245787"/>
              <a:ext cx="1051106" cy="1042587"/>
              <a:chOff x="0" y="0"/>
              <a:chExt cx="1039602" cy="1031175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32" name="Freeform 32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3843144" y="1245787"/>
              <a:ext cx="1051106" cy="1042587"/>
              <a:chOff x="0" y="0"/>
              <a:chExt cx="1039602" cy="1031175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35" name="Freeform 35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6" name="Group 36"/>
            <p:cNvGrpSpPr/>
            <p:nvPr/>
          </p:nvGrpSpPr>
          <p:grpSpPr>
            <a:xfrm>
              <a:off x="5125534" y="1245787"/>
              <a:ext cx="1051106" cy="1042587"/>
              <a:chOff x="0" y="0"/>
              <a:chExt cx="1039602" cy="1031175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38" name="Freeform 38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39" name="Group 39"/>
            <p:cNvGrpSpPr/>
            <p:nvPr/>
          </p:nvGrpSpPr>
          <p:grpSpPr>
            <a:xfrm>
              <a:off x="6405240" y="1245787"/>
              <a:ext cx="1051106" cy="1042587"/>
              <a:chOff x="0" y="0"/>
              <a:chExt cx="1039602" cy="1031175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41" name="Freeform 41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42" name="Group 42"/>
            <p:cNvGrpSpPr/>
            <p:nvPr/>
          </p:nvGrpSpPr>
          <p:grpSpPr>
            <a:xfrm>
              <a:off x="1342" y="0"/>
              <a:ext cx="1051106" cy="1042587"/>
              <a:chOff x="0" y="0"/>
              <a:chExt cx="1039602" cy="1031175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44" name="Freeform 44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45" name="Group 45"/>
            <p:cNvGrpSpPr/>
            <p:nvPr/>
          </p:nvGrpSpPr>
          <p:grpSpPr>
            <a:xfrm>
              <a:off x="1283732" y="0"/>
              <a:ext cx="1051106" cy="1042587"/>
              <a:chOff x="0" y="0"/>
              <a:chExt cx="1039602" cy="1031175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47" name="Freeform 47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48" name="Group 48"/>
            <p:cNvGrpSpPr/>
            <p:nvPr/>
          </p:nvGrpSpPr>
          <p:grpSpPr>
            <a:xfrm>
              <a:off x="2563438" y="0"/>
              <a:ext cx="1051106" cy="1042587"/>
              <a:chOff x="0" y="0"/>
              <a:chExt cx="1039602" cy="1031175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0" name="Freeform 50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51" name="Group 51"/>
            <p:cNvGrpSpPr/>
            <p:nvPr/>
          </p:nvGrpSpPr>
          <p:grpSpPr>
            <a:xfrm>
              <a:off x="3843144" y="0"/>
              <a:ext cx="1051106" cy="1042587"/>
              <a:chOff x="0" y="0"/>
              <a:chExt cx="1039602" cy="1031175"/>
            </a:xfrm>
          </p:grpSpPr>
          <p:sp>
            <p:nvSpPr>
              <p:cNvPr id="52" name="Freeform 52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3" name="Freeform 53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54" name="Group 54"/>
            <p:cNvGrpSpPr/>
            <p:nvPr/>
          </p:nvGrpSpPr>
          <p:grpSpPr>
            <a:xfrm>
              <a:off x="5125534" y="0"/>
              <a:ext cx="1051106" cy="1042587"/>
              <a:chOff x="0" y="0"/>
              <a:chExt cx="1039602" cy="1031175"/>
            </a:xfrm>
          </p:grpSpPr>
          <p:sp>
            <p:nvSpPr>
              <p:cNvPr id="55" name="Freeform 55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6" name="Freeform 56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57" name="Group 57"/>
            <p:cNvGrpSpPr/>
            <p:nvPr/>
          </p:nvGrpSpPr>
          <p:grpSpPr>
            <a:xfrm>
              <a:off x="6405240" y="0"/>
              <a:ext cx="1051106" cy="1042587"/>
              <a:chOff x="0" y="0"/>
              <a:chExt cx="1039602" cy="1031175"/>
            </a:xfrm>
          </p:grpSpPr>
          <p:sp>
            <p:nvSpPr>
              <p:cNvPr id="58" name="Freeform 58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59" name="Freeform 59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id="60" name="Group 60"/>
          <p:cNvGrpSpPr/>
          <p:nvPr/>
        </p:nvGrpSpPr>
        <p:grpSpPr>
          <a:xfrm>
            <a:off x="10829391" y="5686342"/>
            <a:ext cx="5591253" cy="781940"/>
            <a:chOff x="0" y="0"/>
            <a:chExt cx="7455005" cy="1042587"/>
          </a:xfrm>
        </p:grpSpPr>
        <p:grpSp>
          <p:nvGrpSpPr>
            <p:cNvPr id="61" name="Group 61"/>
            <p:cNvGrpSpPr/>
            <p:nvPr/>
          </p:nvGrpSpPr>
          <p:grpSpPr>
            <a:xfrm>
              <a:off x="0" y="0"/>
              <a:ext cx="1051106" cy="1042587"/>
              <a:chOff x="0" y="0"/>
              <a:chExt cx="1039602" cy="1031175"/>
            </a:xfrm>
          </p:grpSpPr>
          <p:sp>
            <p:nvSpPr>
              <p:cNvPr id="62" name="Freeform 62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63" name="Freeform 63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64" name="Group 64"/>
            <p:cNvGrpSpPr/>
            <p:nvPr/>
          </p:nvGrpSpPr>
          <p:grpSpPr>
            <a:xfrm>
              <a:off x="1282390" y="0"/>
              <a:ext cx="1051106" cy="1042587"/>
              <a:chOff x="0" y="0"/>
              <a:chExt cx="1039602" cy="1031175"/>
            </a:xfrm>
          </p:grpSpPr>
          <p:sp>
            <p:nvSpPr>
              <p:cNvPr id="65" name="Freeform 65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66" name="Freeform 66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67" name="Group 67"/>
            <p:cNvGrpSpPr/>
            <p:nvPr/>
          </p:nvGrpSpPr>
          <p:grpSpPr>
            <a:xfrm>
              <a:off x="2562096" y="0"/>
              <a:ext cx="1051106" cy="1042587"/>
              <a:chOff x="0" y="0"/>
              <a:chExt cx="1039602" cy="1031175"/>
            </a:xfrm>
          </p:grpSpPr>
          <p:sp>
            <p:nvSpPr>
              <p:cNvPr id="68" name="Freeform 68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69" name="Freeform 69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70" name="Group 70"/>
            <p:cNvGrpSpPr/>
            <p:nvPr/>
          </p:nvGrpSpPr>
          <p:grpSpPr>
            <a:xfrm>
              <a:off x="3841802" y="0"/>
              <a:ext cx="1051106" cy="1042587"/>
              <a:chOff x="0" y="0"/>
              <a:chExt cx="1039602" cy="1031175"/>
            </a:xfrm>
          </p:grpSpPr>
          <p:sp>
            <p:nvSpPr>
              <p:cNvPr id="71" name="Freeform 71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72" name="Freeform 72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73" name="Group 73"/>
            <p:cNvGrpSpPr/>
            <p:nvPr/>
          </p:nvGrpSpPr>
          <p:grpSpPr>
            <a:xfrm>
              <a:off x="5124192" y="0"/>
              <a:ext cx="1051106" cy="1042587"/>
              <a:chOff x="0" y="0"/>
              <a:chExt cx="1039602" cy="1031175"/>
            </a:xfrm>
          </p:grpSpPr>
          <p:sp>
            <p:nvSpPr>
              <p:cNvPr id="74" name="Freeform 74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75" name="Freeform 75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76" name="Group 76"/>
            <p:cNvGrpSpPr/>
            <p:nvPr/>
          </p:nvGrpSpPr>
          <p:grpSpPr>
            <a:xfrm>
              <a:off x="6403898" y="0"/>
              <a:ext cx="1051106" cy="1042587"/>
              <a:chOff x="0" y="0"/>
              <a:chExt cx="1039602" cy="1031175"/>
            </a:xfrm>
          </p:grpSpPr>
          <p:sp>
            <p:nvSpPr>
              <p:cNvPr id="77" name="Freeform 77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105652"/>
              </a:solidFill>
            </p:spPr>
          </p:sp>
          <p:sp>
            <p:nvSpPr>
              <p:cNvPr id="78" name="Freeform 78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grpSp>
        <p:nvGrpSpPr>
          <p:cNvPr id="79" name="Group 79"/>
          <p:cNvGrpSpPr/>
          <p:nvPr/>
        </p:nvGrpSpPr>
        <p:grpSpPr>
          <a:xfrm>
            <a:off x="12270570" y="7820832"/>
            <a:ext cx="2709902" cy="781940"/>
            <a:chOff x="0" y="0"/>
            <a:chExt cx="3613202" cy="1042587"/>
          </a:xfrm>
        </p:grpSpPr>
        <p:grpSp>
          <p:nvGrpSpPr>
            <p:cNvPr id="80" name="Group 80"/>
            <p:cNvGrpSpPr/>
            <p:nvPr/>
          </p:nvGrpSpPr>
          <p:grpSpPr>
            <a:xfrm>
              <a:off x="0" y="0"/>
              <a:ext cx="1051106" cy="1042587"/>
              <a:chOff x="0" y="0"/>
              <a:chExt cx="1039602" cy="1031175"/>
            </a:xfrm>
          </p:grpSpPr>
          <p:sp>
            <p:nvSpPr>
              <p:cNvPr id="81" name="Freeform 81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id="82" name="Freeform 82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83" name="Group 83"/>
            <p:cNvGrpSpPr/>
            <p:nvPr/>
          </p:nvGrpSpPr>
          <p:grpSpPr>
            <a:xfrm>
              <a:off x="1282390" y="0"/>
              <a:ext cx="1051106" cy="1042587"/>
              <a:chOff x="0" y="0"/>
              <a:chExt cx="1039602" cy="1031175"/>
            </a:xfrm>
          </p:grpSpPr>
          <p:sp>
            <p:nvSpPr>
              <p:cNvPr id="84" name="Freeform 84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id="85" name="Freeform 85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86" name="Group 86"/>
            <p:cNvGrpSpPr/>
            <p:nvPr/>
          </p:nvGrpSpPr>
          <p:grpSpPr>
            <a:xfrm>
              <a:off x="2562096" y="0"/>
              <a:ext cx="1051106" cy="1042587"/>
              <a:chOff x="0" y="0"/>
              <a:chExt cx="1039602" cy="1031175"/>
            </a:xfrm>
          </p:grpSpPr>
          <p:sp>
            <p:nvSpPr>
              <p:cNvPr id="87" name="Freeform 87"/>
              <p:cNvSpPr/>
              <p:nvPr/>
            </p:nvSpPr>
            <p:spPr>
              <a:xfrm>
                <a:off x="31750" y="31750"/>
                <a:ext cx="976102" cy="967675"/>
              </a:xfrm>
              <a:custGeom>
                <a:avLst/>
                <a:gdLst/>
                <a:ahLst/>
                <a:cxnLst/>
                <a:rect l="l" t="t" r="r" b="b"/>
                <a:pathLst>
                  <a:path w="976102" h="967675">
                    <a:moveTo>
                      <a:pt x="883392" y="967675"/>
                    </a:moveTo>
                    <a:lnTo>
                      <a:pt x="92710" y="967675"/>
                    </a:lnTo>
                    <a:cubicBezTo>
                      <a:pt x="41910" y="967675"/>
                      <a:pt x="0" y="925765"/>
                      <a:pt x="0" y="87496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82122" y="0"/>
                    </a:lnTo>
                    <a:cubicBezTo>
                      <a:pt x="932922" y="0"/>
                      <a:pt x="974832" y="41910"/>
                      <a:pt x="974832" y="92710"/>
                    </a:cubicBezTo>
                    <a:lnTo>
                      <a:pt x="974832" y="873695"/>
                    </a:lnTo>
                    <a:cubicBezTo>
                      <a:pt x="976102" y="925765"/>
                      <a:pt x="934192" y="967675"/>
                      <a:pt x="883392" y="967675"/>
                    </a:cubicBezTo>
                    <a:close/>
                  </a:path>
                </a:pathLst>
              </a:custGeom>
              <a:solidFill>
                <a:srgbClr val="B91646"/>
              </a:solidFill>
            </p:spPr>
          </p:sp>
          <p:sp>
            <p:nvSpPr>
              <p:cNvPr id="88" name="Freeform 88"/>
              <p:cNvSpPr/>
              <p:nvPr/>
            </p:nvSpPr>
            <p:spPr>
              <a:xfrm>
                <a:off x="0" y="0"/>
                <a:ext cx="1039602" cy="1031175"/>
              </a:xfrm>
              <a:custGeom>
                <a:avLst/>
                <a:gdLst/>
                <a:ahLst/>
                <a:cxnLst/>
                <a:rect l="l" t="t" r="r" b="b"/>
                <a:pathLst>
                  <a:path w="1039602" h="1031175">
                    <a:moveTo>
                      <a:pt x="915142" y="59690"/>
                    </a:moveTo>
                    <a:cubicBezTo>
                      <a:pt x="950701" y="59690"/>
                      <a:pt x="979912" y="88900"/>
                      <a:pt x="979912" y="124460"/>
                    </a:cubicBezTo>
                    <a:lnTo>
                      <a:pt x="979912" y="906715"/>
                    </a:lnTo>
                    <a:cubicBezTo>
                      <a:pt x="979912" y="942275"/>
                      <a:pt x="950701" y="971485"/>
                      <a:pt x="915142" y="971485"/>
                    </a:cubicBezTo>
                    <a:lnTo>
                      <a:pt x="124460" y="971485"/>
                    </a:lnTo>
                    <a:cubicBezTo>
                      <a:pt x="88900" y="971485"/>
                      <a:pt x="59690" y="942275"/>
                      <a:pt x="59690" y="90671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915142" y="59690"/>
                    </a:lnTo>
                    <a:moveTo>
                      <a:pt x="915142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906715"/>
                    </a:lnTo>
                    <a:cubicBezTo>
                      <a:pt x="0" y="975295"/>
                      <a:pt x="55880" y="1031175"/>
                      <a:pt x="124460" y="1031175"/>
                    </a:cubicBezTo>
                    <a:lnTo>
                      <a:pt x="915142" y="1031175"/>
                    </a:lnTo>
                    <a:cubicBezTo>
                      <a:pt x="983722" y="1031175"/>
                      <a:pt x="1039602" y="975295"/>
                      <a:pt x="1039602" y="906715"/>
                    </a:cubicBezTo>
                    <a:lnTo>
                      <a:pt x="1039602" y="124460"/>
                    </a:lnTo>
                    <a:cubicBezTo>
                      <a:pt x="1039602" y="55880"/>
                      <a:pt x="983722" y="0"/>
                      <a:pt x="915142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id="89" name="AutoShape 89"/>
          <p:cNvSpPr/>
          <p:nvPr/>
        </p:nvSpPr>
        <p:spPr>
          <a:xfrm rot="5401282">
            <a:off x="12950731" y="4954653"/>
            <a:ext cx="1349077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90" name="AutoShape 90"/>
          <p:cNvSpPr/>
          <p:nvPr/>
        </p:nvSpPr>
        <p:spPr>
          <a:xfrm rot="5398721">
            <a:off x="12948994" y="7087407"/>
            <a:ext cx="1352550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3173703" y="1786058"/>
            <a:ext cx="788330" cy="781940"/>
            <a:chOff x="0" y="0"/>
            <a:chExt cx="1039602" cy="1031175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976102" cy="967675"/>
            </a:xfrm>
            <a:custGeom>
              <a:avLst/>
              <a:gdLst/>
              <a:ahLst/>
              <a:cxnLst/>
              <a:rect l="l" t="t" r="r" b="b"/>
              <a:pathLst>
                <a:path w="976102" h="967675">
                  <a:moveTo>
                    <a:pt x="883392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82122" y="0"/>
                  </a:lnTo>
                  <a:cubicBezTo>
                    <a:pt x="932922" y="0"/>
                    <a:pt x="974832" y="41910"/>
                    <a:pt x="974832" y="92710"/>
                  </a:cubicBezTo>
                  <a:lnTo>
                    <a:pt x="974832" y="873695"/>
                  </a:lnTo>
                  <a:cubicBezTo>
                    <a:pt x="976102" y="925765"/>
                    <a:pt x="934192" y="967675"/>
                    <a:pt x="883392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039602" cy="1031175"/>
            </a:xfrm>
            <a:custGeom>
              <a:avLst/>
              <a:gdLst/>
              <a:ahLst/>
              <a:cxnLst/>
              <a:rect l="l" t="t" r="r" b="b"/>
              <a:pathLst>
                <a:path w="1039602" h="1031175">
                  <a:moveTo>
                    <a:pt x="915142" y="59690"/>
                  </a:moveTo>
                  <a:cubicBezTo>
                    <a:pt x="950701" y="59690"/>
                    <a:pt x="979912" y="88900"/>
                    <a:pt x="979912" y="124460"/>
                  </a:cubicBezTo>
                  <a:lnTo>
                    <a:pt x="979912" y="906715"/>
                  </a:lnTo>
                  <a:cubicBezTo>
                    <a:pt x="979912" y="942275"/>
                    <a:pt x="950701" y="971485"/>
                    <a:pt x="915142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915142" y="59690"/>
                  </a:lnTo>
                  <a:moveTo>
                    <a:pt x="91514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915142" y="1031175"/>
                  </a:lnTo>
                  <a:cubicBezTo>
                    <a:pt x="983722" y="1031175"/>
                    <a:pt x="1039602" y="975295"/>
                    <a:pt x="1039602" y="906715"/>
                  </a:cubicBezTo>
                  <a:lnTo>
                    <a:pt x="1039602" y="124460"/>
                  </a:lnTo>
                  <a:cubicBezTo>
                    <a:pt x="1039602" y="55880"/>
                    <a:pt x="983722" y="0"/>
                    <a:pt x="91514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2158230" y="4681042"/>
            <a:ext cx="788330" cy="781940"/>
            <a:chOff x="0" y="0"/>
            <a:chExt cx="1039602" cy="1031175"/>
          </a:xfrm>
        </p:grpSpPr>
        <p:sp>
          <p:nvSpPr>
            <p:cNvPr id="9" name="Freeform 9"/>
            <p:cNvSpPr/>
            <p:nvPr/>
          </p:nvSpPr>
          <p:spPr>
            <a:xfrm>
              <a:off x="31750" y="31750"/>
              <a:ext cx="976102" cy="967675"/>
            </a:xfrm>
            <a:custGeom>
              <a:avLst/>
              <a:gdLst/>
              <a:ahLst/>
              <a:cxnLst/>
              <a:rect l="l" t="t" r="r" b="b"/>
              <a:pathLst>
                <a:path w="976102" h="967675">
                  <a:moveTo>
                    <a:pt x="883392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82122" y="0"/>
                  </a:lnTo>
                  <a:cubicBezTo>
                    <a:pt x="932922" y="0"/>
                    <a:pt x="974832" y="41910"/>
                    <a:pt x="974832" y="92710"/>
                  </a:cubicBezTo>
                  <a:lnTo>
                    <a:pt x="974832" y="873695"/>
                  </a:lnTo>
                  <a:cubicBezTo>
                    <a:pt x="976102" y="925765"/>
                    <a:pt x="934192" y="967675"/>
                    <a:pt x="883392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1039602" cy="1031175"/>
            </a:xfrm>
            <a:custGeom>
              <a:avLst/>
              <a:gdLst/>
              <a:ahLst/>
              <a:cxnLst/>
              <a:rect l="l" t="t" r="r" b="b"/>
              <a:pathLst>
                <a:path w="1039602" h="1031175">
                  <a:moveTo>
                    <a:pt x="915142" y="59690"/>
                  </a:moveTo>
                  <a:cubicBezTo>
                    <a:pt x="950701" y="59690"/>
                    <a:pt x="979912" y="88900"/>
                    <a:pt x="979912" y="124460"/>
                  </a:cubicBezTo>
                  <a:lnTo>
                    <a:pt x="979912" y="906715"/>
                  </a:lnTo>
                  <a:cubicBezTo>
                    <a:pt x="979912" y="942275"/>
                    <a:pt x="950701" y="971485"/>
                    <a:pt x="915142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915142" y="59690"/>
                  </a:lnTo>
                  <a:moveTo>
                    <a:pt x="91514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915142" y="1031175"/>
                  </a:lnTo>
                  <a:cubicBezTo>
                    <a:pt x="983722" y="1031175"/>
                    <a:pt x="1039602" y="975295"/>
                    <a:pt x="1039602" y="906715"/>
                  </a:cubicBezTo>
                  <a:lnTo>
                    <a:pt x="1039602" y="124460"/>
                  </a:lnTo>
                  <a:cubicBezTo>
                    <a:pt x="1039602" y="55880"/>
                    <a:pt x="983722" y="0"/>
                    <a:pt x="91514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3118010" y="4681042"/>
            <a:ext cx="788330" cy="781940"/>
            <a:chOff x="0" y="0"/>
            <a:chExt cx="1039602" cy="1031175"/>
          </a:xfrm>
        </p:grpSpPr>
        <p:sp>
          <p:nvSpPr>
            <p:cNvPr id="12" name="Freeform 12"/>
            <p:cNvSpPr/>
            <p:nvPr/>
          </p:nvSpPr>
          <p:spPr>
            <a:xfrm>
              <a:off x="31750" y="31750"/>
              <a:ext cx="976102" cy="967675"/>
            </a:xfrm>
            <a:custGeom>
              <a:avLst/>
              <a:gdLst/>
              <a:ahLst/>
              <a:cxnLst/>
              <a:rect l="l" t="t" r="r" b="b"/>
              <a:pathLst>
                <a:path w="976102" h="967675">
                  <a:moveTo>
                    <a:pt x="883392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82122" y="0"/>
                  </a:lnTo>
                  <a:cubicBezTo>
                    <a:pt x="932922" y="0"/>
                    <a:pt x="974832" y="41910"/>
                    <a:pt x="974832" y="92710"/>
                  </a:cubicBezTo>
                  <a:lnTo>
                    <a:pt x="974832" y="873695"/>
                  </a:lnTo>
                  <a:cubicBezTo>
                    <a:pt x="976102" y="925765"/>
                    <a:pt x="934192" y="967675"/>
                    <a:pt x="883392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1039602" cy="1031175"/>
            </a:xfrm>
            <a:custGeom>
              <a:avLst/>
              <a:gdLst/>
              <a:ahLst/>
              <a:cxnLst/>
              <a:rect l="l" t="t" r="r" b="b"/>
              <a:pathLst>
                <a:path w="1039602" h="1031175">
                  <a:moveTo>
                    <a:pt x="915142" y="59690"/>
                  </a:moveTo>
                  <a:cubicBezTo>
                    <a:pt x="950701" y="59690"/>
                    <a:pt x="979912" y="88900"/>
                    <a:pt x="979912" y="124460"/>
                  </a:cubicBezTo>
                  <a:lnTo>
                    <a:pt x="979912" y="906715"/>
                  </a:lnTo>
                  <a:cubicBezTo>
                    <a:pt x="979912" y="942275"/>
                    <a:pt x="950701" y="971485"/>
                    <a:pt x="915142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915142" y="59690"/>
                  </a:lnTo>
                  <a:moveTo>
                    <a:pt x="91514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915142" y="1031175"/>
                  </a:lnTo>
                  <a:cubicBezTo>
                    <a:pt x="983722" y="1031175"/>
                    <a:pt x="1039602" y="975295"/>
                    <a:pt x="1039602" y="906715"/>
                  </a:cubicBezTo>
                  <a:lnTo>
                    <a:pt x="1039602" y="124460"/>
                  </a:lnTo>
                  <a:cubicBezTo>
                    <a:pt x="1039602" y="55880"/>
                    <a:pt x="983722" y="0"/>
                    <a:pt x="91514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4077790" y="4681042"/>
            <a:ext cx="788330" cy="781940"/>
            <a:chOff x="0" y="0"/>
            <a:chExt cx="1039602" cy="1031175"/>
          </a:xfrm>
        </p:grpSpPr>
        <p:sp>
          <p:nvSpPr>
            <p:cNvPr id="15" name="Freeform 15"/>
            <p:cNvSpPr/>
            <p:nvPr/>
          </p:nvSpPr>
          <p:spPr>
            <a:xfrm>
              <a:off x="31750" y="31750"/>
              <a:ext cx="976102" cy="967675"/>
            </a:xfrm>
            <a:custGeom>
              <a:avLst/>
              <a:gdLst/>
              <a:ahLst/>
              <a:cxnLst/>
              <a:rect l="l" t="t" r="r" b="b"/>
              <a:pathLst>
                <a:path w="976102" h="967675">
                  <a:moveTo>
                    <a:pt x="883392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82122" y="0"/>
                  </a:lnTo>
                  <a:cubicBezTo>
                    <a:pt x="932922" y="0"/>
                    <a:pt x="974832" y="41910"/>
                    <a:pt x="974832" y="92710"/>
                  </a:cubicBezTo>
                  <a:lnTo>
                    <a:pt x="974832" y="873695"/>
                  </a:lnTo>
                  <a:cubicBezTo>
                    <a:pt x="976102" y="925765"/>
                    <a:pt x="934192" y="967675"/>
                    <a:pt x="883392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1039602" cy="1031175"/>
            </a:xfrm>
            <a:custGeom>
              <a:avLst/>
              <a:gdLst/>
              <a:ahLst/>
              <a:cxnLst/>
              <a:rect l="l" t="t" r="r" b="b"/>
              <a:pathLst>
                <a:path w="1039602" h="1031175">
                  <a:moveTo>
                    <a:pt x="915142" y="59690"/>
                  </a:moveTo>
                  <a:cubicBezTo>
                    <a:pt x="950701" y="59690"/>
                    <a:pt x="979912" y="88900"/>
                    <a:pt x="979912" y="124460"/>
                  </a:cubicBezTo>
                  <a:lnTo>
                    <a:pt x="979912" y="906715"/>
                  </a:lnTo>
                  <a:cubicBezTo>
                    <a:pt x="979912" y="942275"/>
                    <a:pt x="950701" y="971485"/>
                    <a:pt x="915142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915142" y="59690"/>
                  </a:lnTo>
                  <a:moveTo>
                    <a:pt x="91514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915142" y="1031175"/>
                  </a:lnTo>
                  <a:cubicBezTo>
                    <a:pt x="983722" y="1031175"/>
                    <a:pt x="1039602" y="975295"/>
                    <a:pt x="1039602" y="906715"/>
                  </a:cubicBezTo>
                  <a:lnTo>
                    <a:pt x="1039602" y="124460"/>
                  </a:lnTo>
                  <a:cubicBezTo>
                    <a:pt x="1039602" y="55880"/>
                    <a:pt x="983722" y="0"/>
                    <a:pt x="91514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12640264" y="7823600"/>
            <a:ext cx="788330" cy="781940"/>
            <a:chOff x="0" y="0"/>
            <a:chExt cx="1039602" cy="1031175"/>
          </a:xfrm>
        </p:grpSpPr>
        <p:sp>
          <p:nvSpPr>
            <p:cNvPr id="18" name="Freeform 18"/>
            <p:cNvSpPr/>
            <p:nvPr/>
          </p:nvSpPr>
          <p:spPr>
            <a:xfrm>
              <a:off x="31750" y="31750"/>
              <a:ext cx="976102" cy="967675"/>
            </a:xfrm>
            <a:custGeom>
              <a:avLst/>
              <a:gdLst/>
              <a:ahLst/>
              <a:cxnLst/>
              <a:rect l="l" t="t" r="r" b="b"/>
              <a:pathLst>
                <a:path w="976102" h="967675">
                  <a:moveTo>
                    <a:pt x="883392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82122" y="0"/>
                  </a:lnTo>
                  <a:cubicBezTo>
                    <a:pt x="932922" y="0"/>
                    <a:pt x="974832" y="41910"/>
                    <a:pt x="974832" y="92710"/>
                  </a:cubicBezTo>
                  <a:lnTo>
                    <a:pt x="974832" y="873695"/>
                  </a:lnTo>
                  <a:cubicBezTo>
                    <a:pt x="976102" y="925765"/>
                    <a:pt x="934192" y="967675"/>
                    <a:pt x="883392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1039602" cy="1031175"/>
            </a:xfrm>
            <a:custGeom>
              <a:avLst/>
              <a:gdLst/>
              <a:ahLst/>
              <a:cxnLst/>
              <a:rect l="l" t="t" r="r" b="b"/>
              <a:pathLst>
                <a:path w="1039602" h="1031175">
                  <a:moveTo>
                    <a:pt x="915142" y="59690"/>
                  </a:moveTo>
                  <a:cubicBezTo>
                    <a:pt x="950701" y="59690"/>
                    <a:pt x="979912" y="88900"/>
                    <a:pt x="979912" y="124460"/>
                  </a:cubicBezTo>
                  <a:lnTo>
                    <a:pt x="979912" y="906715"/>
                  </a:lnTo>
                  <a:cubicBezTo>
                    <a:pt x="979912" y="942275"/>
                    <a:pt x="950701" y="971485"/>
                    <a:pt x="915142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915142" y="59690"/>
                  </a:lnTo>
                  <a:moveTo>
                    <a:pt x="91514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915142" y="1031175"/>
                  </a:lnTo>
                  <a:cubicBezTo>
                    <a:pt x="983722" y="1031175"/>
                    <a:pt x="1039602" y="975295"/>
                    <a:pt x="1039602" y="906715"/>
                  </a:cubicBezTo>
                  <a:lnTo>
                    <a:pt x="1039602" y="124460"/>
                  </a:lnTo>
                  <a:cubicBezTo>
                    <a:pt x="1039602" y="55880"/>
                    <a:pt x="983722" y="0"/>
                    <a:pt x="91514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3602056" y="7823600"/>
            <a:ext cx="788330" cy="781940"/>
            <a:chOff x="0" y="0"/>
            <a:chExt cx="1039602" cy="1031175"/>
          </a:xfrm>
        </p:grpSpPr>
        <p:sp>
          <p:nvSpPr>
            <p:cNvPr id="21" name="Freeform 21"/>
            <p:cNvSpPr/>
            <p:nvPr/>
          </p:nvSpPr>
          <p:spPr>
            <a:xfrm>
              <a:off x="31750" y="31750"/>
              <a:ext cx="976102" cy="967675"/>
            </a:xfrm>
            <a:custGeom>
              <a:avLst/>
              <a:gdLst/>
              <a:ahLst/>
              <a:cxnLst/>
              <a:rect l="l" t="t" r="r" b="b"/>
              <a:pathLst>
                <a:path w="976102" h="967675">
                  <a:moveTo>
                    <a:pt x="883392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82122" y="0"/>
                  </a:lnTo>
                  <a:cubicBezTo>
                    <a:pt x="932922" y="0"/>
                    <a:pt x="974832" y="41910"/>
                    <a:pt x="974832" y="92710"/>
                  </a:cubicBezTo>
                  <a:lnTo>
                    <a:pt x="974832" y="873695"/>
                  </a:lnTo>
                  <a:cubicBezTo>
                    <a:pt x="976102" y="925765"/>
                    <a:pt x="934192" y="967675"/>
                    <a:pt x="883392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1039602" cy="1031175"/>
            </a:xfrm>
            <a:custGeom>
              <a:avLst/>
              <a:gdLst/>
              <a:ahLst/>
              <a:cxnLst/>
              <a:rect l="l" t="t" r="r" b="b"/>
              <a:pathLst>
                <a:path w="1039602" h="1031175">
                  <a:moveTo>
                    <a:pt x="915142" y="59690"/>
                  </a:moveTo>
                  <a:cubicBezTo>
                    <a:pt x="950701" y="59690"/>
                    <a:pt x="979912" y="88900"/>
                    <a:pt x="979912" y="124460"/>
                  </a:cubicBezTo>
                  <a:lnTo>
                    <a:pt x="979912" y="906715"/>
                  </a:lnTo>
                  <a:cubicBezTo>
                    <a:pt x="979912" y="942275"/>
                    <a:pt x="950701" y="971485"/>
                    <a:pt x="915142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915142" y="59690"/>
                  </a:lnTo>
                  <a:moveTo>
                    <a:pt x="91514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915142" y="1031175"/>
                  </a:lnTo>
                  <a:cubicBezTo>
                    <a:pt x="983722" y="1031175"/>
                    <a:pt x="1039602" y="975295"/>
                    <a:pt x="1039602" y="906715"/>
                  </a:cubicBezTo>
                  <a:lnTo>
                    <a:pt x="1039602" y="124460"/>
                  </a:lnTo>
                  <a:cubicBezTo>
                    <a:pt x="1039602" y="55880"/>
                    <a:pt x="983722" y="0"/>
                    <a:pt x="91514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3" name="AutoShape 23"/>
          <p:cNvSpPr/>
          <p:nvPr/>
        </p:nvSpPr>
        <p:spPr>
          <a:xfrm rot="6556643">
            <a:off x="11939380" y="3567370"/>
            <a:ext cx="2238557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4" name="AutoShape 24"/>
          <p:cNvSpPr/>
          <p:nvPr/>
        </p:nvSpPr>
        <p:spPr>
          <a:xfrm rot="6051655">
            <a:off x="12122189" y="6571775"/>
            <a:ext cx="2432931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5" name="AutoShape 25"/>
          <p:cNvSpPr/>
          <p:nvPr/>
        </p:nvSpPr>
        <p:spPr>
          <a:xfrm rot="5476447">
            <a:off x="12478890" y="3567370"/>
            <a:ext cx="2113567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6" name="AutoShape 26"/>
          <p:cNvSpPr/>
          <p:nvPr/>
        </p:nvSpPr>
        <p:spPr>
          <a:xfrm rot="4355680">
            <a:off x="12910972" y="3567370"/>
            <a:ext cx="2214438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27" name="AutoShape 27"/>
          <p:cNvSpPr/>
          <p:nvPr/>
        </p:nvSpPr>
        <p:spPr>
          <a:xfrm rot="4874618">
            <a:off x="12559972" y="6586141"/>
            <a:ext cx="2388456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8" name="Group 28"/>
          <p:cNvGrpSpPr/>
          <p:nvPr/>
        </p:nvGrpSpPr>
        <p:grpSpPr>
          <a:xfrm>
            <a:off x="14561836" y="7836053"/>
            <a:ext cx="788330" cy="781940"/>
            <a:chOff x="0" y="0"/>
            <a:chExt cx="1039602" cy="1031175"/>
          </a:xfrm>
        </p:grpSpPr>
        <p:sp>
          <p:nvSpPr>
            <p:cNvPr id="29" name="Freeform 29"/>
            <p:cNvSpPr/>
            <p:nvPr/>
          </p:nvSpPr>
          <p:spPr>
            <a:xfrm>
              <a:off x="31750" y="31750"/>
              <a:ext cx="976102" cy="967675"/>
            </a:xfrm>
            <a:custGeom>
              <a:avLst/>
              <a:gdLst/>
              <a:ahLst/>
              <a:cxnLst/>
              <a:rect l="l" t="t" r="r" b="b"/>
              <a:pathLst>
                <a:path w="976102" h="967675">
                  <a:moveTo>
                    <a:pt x="883392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82122" y="0"/>
                  </a:lnTo>
                  <a:cubicBezTo>
                    <a:pt x="932922" y="0"/>
                    <a:pt x="974832" y="41910"/>
                    <a:pt x="974832" y="92710"/>
                  </a:cubicBezTo>
                  <a:lnTo>
                    <a:pt x="974832" y="873695"/>
                  </a:lnTo>
                  <a:cubicBezTo>
                    <a:pt x="976102" y="925765"/>
                    <a:pt x="934192" y="967675"/>
                    <a:pt x="883392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0"/>
              <a:ext cx="1039602" cy="1031175"/>
            </a:xfrm>
            <a:custGeom>
              <a:avLst/>
              <a:gdLst/>
              <a:ahLst/>
              <a:cxnLst/>
              <a:rect l="l" t="t" r="r" b="b"/>
              <a:pathLst>
                <a:path w="1039602" h="1031175">
                  <a:moveTo>
                    <a:pt x="915142" y="59690"/>
                  </a:moveTo>
                  <a:cubicBezTo>
                    <a:pt x="950701" y="59690"/>
                    <a:pt x="979912" y="88900"/>
                    <a:pt x="979912" y="124460"/>
                  </a:cubicBezTo>
                  <a:lnTo>
                    <a:pt x="979912" y="906715"/>
                  </a:lnTo>
                  <a:cubicBezTo>
                    <a:pt x="979912" y="942275"/>
                    <a:pt x="950701" y="971485"/>
                    <a:pt x="915142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915142" y="59690"/>
                  </a:lnTo>
                  <a:moveTo>
                    <a:pt x="91514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915142" y="1031175"/>
                  </a:lnTo>
                  <a:cubicBezTo>
                    <a:pt x="983722" y="1031175"/>
                    <a:pt x="1039602" y="975295"/>
                    <a:pt x="1039602" y="906715"/>
                  </a:cubicBezTo>
                  <a:lnTo>
                    <a:pt x="1039602" y="124460"/>
                  </a:lnTo>
                  <a:cubicBezTo>
                    <a:pt x="1039602" y="55880"/>
                    <a:pt x="983722" y="0"/>
                    <a:pt x="91514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5523629" y="7836053"/>
            <a:ext cx="788330" cy="781940"/>
            <a:chOff x="0" y="0"/>
            <a:chExt cx="1039602" cy="1031175"/>
          </a:xfrm>
        </p:grpSpPr>
        <p:sp>
          <p:nvSpPr>
            <p:cNvPr id="32" name="Freeform 32"/>
            <p:cNvSpPr/>
            <p:nvPr/>
          </p:nvSpPr>
          <p:spPr>
            <a:xfrm>
              <a:off x="31750" y="31750"/>
              <a:ext cx="976102" cy="967675"/>
            </a:xfrm>
            <a:custGeom>
              <a:avLst/>
              <a:gdLst/>
              <a:ahLst/>
              <a:cxnLst/>
              <a:rect l="l" t="t" r="r" b="b"/>
              <a:pathLst>
                <a:path w="976102" h="967675">
                  <a:moveTo>
                    <a:pt x="883392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82122" y="0"/>
                  </a:lnTo>
                  <a:cubicBezTo>
                    <a:pt x="932922" y="0"/>
                    <a:pt x="974832" y="41910"/>
                    <a:pt x="974832" y="92710"/>
                  </a:cubicBezTo>
                  <a:lnTo>
                    <a:pt x="974832" y="873695"/>
                  </a:lnTo>
                  <a:cubicBezTo>
                    <a:pt x="976102" y="925765"/>
                    <a:pt x="934192" y="967675"/>
                    <a:pt x="883392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33" name="Freeform 33"/>
            <p:cNvSpPr/>
            <p:nvPr/>
          </p:nvSpPr>
          <p:spPr>
            <a:xfrm>
              <a:off x="0" y="0"/>
              <a:ext cx="1039602" cy="1031175"/>
            </a:xfrm>
            <a:custGeom>
              <a:avLst/>
              <a:gdLst/>
              <a:ahLst/>
              <a:cxnLst/>
              <a:rect l="l" t="t" r="r" b="b"/>
              <a:pathLst>
                <a:path w="1039602" h="1031175">
                  <a:moveTo>
                    <a:pt x="915142" y="59690"/>
                  </a:moveTo>
                  <a:cubicBezTo>
                    <a:pt x="950701" y="59690"/>
                    <a:pt x="979912" y="88900"/>
                    <a:pt x="979912" y="124460"/>
                  </a:cubicBezTo>
                  <a:lnTo>
                    <a:pt x="979912" y="906715"/>
                  </a:lnTo>
                  <a:cubicBezTo>
                    <a:pt x="979912" y="942275"/>
                    <a:pt x="950701" y="971485"/>
                    <a:pt x="915142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915142" y="59690"/>
                  </a:lnTo>
                  <a:moveTo>
                    <a:pt x="91514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915142" y="1031175"/>
                  </a:lnTo>
                  <a:cubicBezTo>
                    <a:pt x="983722" y="1031175"/>
                    <a:pt x="1039602" y="975295"/>
                    <a:pt x="1039602" y="906715"/>
                  </a:cubicBezTo>
                  <a:lnTo>
                    <a:pt x="1039602" y="124460"/>
                  </a:lnTo>
                  <a:cubicBezTo>
                    <a:pt x="1039602" y="55880"/>
                    <a:pt x="983722" y="0"/>
                    <a:pt x="91514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4" name="Group 34"/>
          <p:cNvGrpSpPr/>
          <p:nvPr/>
        </p:nvGrpSpPr>
        <p:grpSpPr>
          <a:xfrm>
            <a:off x="10718692" y="7836053"/>
            <a:ext cx="788330" cy="781940"/>
            <a:chOff x="0" y="0"/>
            <a:chExt cx="1039602" cy="1031175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976102" cy="967675"/>
            </a:xfrm>
            <a:custGeom>
              <a:avLst/>
              <a:gdLst/>
              <a:ahLst/>
              <a:cxnLst/>
              <a:rect l="l" t="t" r="r" b="b"/>
              <a:pathLst>
                <a:path w="976102" h="967675">
                  <a:moveTo>
                    <a:pt x="883392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82122" y="0"/>
                  </a:lnTo>
                  <a:cubicBezTo>
                    <a:pt x="932922" y="0"/>
                    <a:pt x="974832" y="41910"/>
                    <a:pt x="974832" y="92710"/>
                  </a:cubicBezTo>
                  <a:lnTo>
                    <a:pt x="974832" y="873695"/>
                  </a:lnTo>
                  <a:cubicBezTo>
                    <a:pt x="976102" y="925765"/>
                    <a:pt x="934192" y="967675"/>
                    <a:pt x="883392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039602" cy="1031175"/>
            </a:xfrm>
            <a:custGeom>
              <a:avLst/>
              <a:gdLst/>
              <a:ahLst/>
              <a:cxnLst/>
              <a:rect l="l" t="t" r="r" b="b"/>
              <a:pathLst>
                <a:path w="1039602" h="1031175">
                  <a:moveTo>
                    <a:pt x="915142" y="59690"/>
                  </a:moveTo>
                  <a:cubicBezTo>
                    <a:pt x="950701" y="59690"/>
                    <a:pt x="979912" y="88900"/>
                    <a:pt x="979912" y="124460"/>
                  </a:cubicBezTo>
                  <a:lnTo>
                    <a:pt x="979912" y="906715"/>
                  </a:lnTo>
                  <a:cubicBezTo>
                    <a:pt x="979912" y="942275"/>
                    <a:pt x="950701" y="971485"/>
                    <a:pt x="915142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915142" y="59690"/>
                  </a:lnTo>
                  <a:moveTo>
                    <a:pt x="91514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915142" y="1031175"/>
                  </a:lnTo>
                  <a:cubicBezTo>
                    <a:pt x="983722" y="1031175"/>
                    <a:pt x="1039602" y="975295"/>
                    <a:pt x="1039602" y="906715"/>
                  </a:cubicBezTo>
                  <a:lnTo>
                    <a:pt x="1039602" y="124460"/>
                  </a:lnTo>
                  <a:cubicBezTo>
                    <a:pt x="1039602" y="55880"/>
                    <a:pt x="983722" y="0"/>
                    <a:pt x="91514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7" name="Group 37"/>
          <p:cNvGrpSpPr/>
          <p:nvPr/>
        </p:nvGrpSpPr>
        <p:grpSpPr>
          <a:xfrm>
            <a:off x="11680484" y="7836053"/>
            <a:ext cx="788330" cy="781940"/>
            <a:chOff x="0" y="0"/>
            <a:chExt cx="1039602" cy="1031175"/>
          </a:xfrm>
        </p:grpSpPr>
        <p:sp>
          <p:nvSpPr>
            <p:cNvPr id="38" name="Freeform 38"/>
            <p:cNvSpPr/>
            <p:nvPr/>
          </p:nvSpPr>
          <p:spPr>
            <a:xfrm>
              <a:off x="31750" y="31750"/>
              <a:ext cx="976102" cy="967675"/>
            </a:xfrm>
            <a:custGeom>
              <a:avLst/>
              <a:gdLst/>
              <a:ahLst/>
              <a:cxnLst/>
              <a:rect l="l" t="t" r="r" b="b"/>
              <a:pathLst>
                <a:path w="976102" h="967675">
                  <a:moveTo>
                    <a:pt x="883392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82122" y="0"/>
                  </a:lnTo>
                  <a:cubicBezTo>
                    <a:pt x="932922" y="0"/>
                    <a:pt x="974832" y="41910"/>
                    <a:pt x="974832" y="92710"/>
                  </a:cubicBezTo>
                  <a:lnTo>
                    <a:pt x="974832" y="873695"/>
                  </a:lnTo>
                  <a:cubicBezTo>
                    <a:pt x="976102" y="925765"/>
                    <a:pt x="934192" y="967675"/>
                    <a:pt x="883392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1039602" cy="1031175"/>
            </a:xfrm>
            <a:custGeom>
              <a:avLst/>
              <a:gdLst/>
              <a:ahLst/>
              <a:cxnLst/>
              <a:rect l="l" t="t" r="r" b="b"/>
              <a:pathLst>
                <a:path w="1039602" h="1031175">
                  <a:moveTo>
                    <a:pt x="915142" y="59690"/>
                  </a:moveTo>
                  <a:cubicBezTo>
                    <a:pt x="950701" y="59690"/>
                    <a:pt x="979912" y="88900"/>
                    <a:pt x="979912" y="124460"/>
                  </a:cubicBezTo>
                  <a:lnTo>
                    <a:pt x="979912" y="906715"/>
                  </a:lnTo>
                  <a:cubicBezTo>
                    <a:pt x="979912" y="942275"/>
                    <a:pt x="950701" y="971485"/>
                    <a:pt x="915142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915142" y="59690"/>
                  </a:lnTo>
                  <a:moveTo>
                    <a:pt x="915142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915142" y="1031175"/>
                  </a:lnTo>
                  <a:cubicBezTo>
                    <a:pt x="983722" y="1031175"/>
                    <a:pt x="1039602" y="975295"/>
                    <a:pt x="1039602" y="906715"/>
                  </a:cubicBezTo>
                  <a:lnTo>
                    <a:pt x="1039602" y="124460"/>
                  </a:lnTo>
                  <a:cubicBezTo>
                    <a:pt x="1039602" y="55880"/>
                    <a:pt x="983722" y="0"/>
                    <a:pt x="915142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0" name="AutoShape 40"/>
          <p:cNvSpPr/>
          <p:nvPr/>
        </p:nvSpPr>
        <p:spPr>
          <a:xfrm rot="3919090">
            <a:off x="13886993" y="6592368"/>
            <a:ext cx="2611671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41" name="AutoShape 41"/>
          <p:cNvSpPr/>
          <p:nvPr/>
        </p:nvSpPr>
        <p:spPr>
          <a:xfrm rot="4876627">
            <a:off x="13513544" y="6592368"/>
            <a:ext cx="2400840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42" name="AutoShape 42"/>
          <p:cNvSpPr/>
          <p:nvPr/>
        </p:nvSpPr>
        <p:spPr>
          <a:xfrm rot="5918074">
            <a:off x="11114061" y="6592368"/>
            <a:ext cx="2400275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43" name="AutoShape 43"/>
          <p:cNvSpPr/>
          <p:nvPr/>
        </p:nvSpPr>
        <p:spPr>
          <a:xfrm rot="6875221">
            <a:off x="10529818" y="6592368"/>
            <a:ext cx="2609690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1873363" y="2347997"/>
            <a:ext cx="839621" cy="277970"/>
            <a:chOff x="0" y="0"/>
            <a:chExt cx="183955" cy="6090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873363" y="2905775"/>
            <a:ext cx="839621" cy="277970"/>
            <a:chOff x="0" y="0"/>
            <a:chExt cx="183955" cy="6090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873363" y="3458548"/>
            <a:ext cx="839621" cy="277970"/>
            <a:chOff x="0" y="0"/>
            <a:chExt cx="18395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887199" y="4604592"/>
            <a:ext cx="839621" cy="277970"/>
            <a:chOff x="0" y="0"/>
            <a:chExt cx="18395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887199" y="3458780"/>
            <a:ext cx="839621" cy="277970"/>
            <a:chOff x="0" y="0"/>
            <a:chExt cx="183955" cy="6090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887199" y="4028918"/>
            <a:ext cx="839621" cy="277970"/>
            <a:chOff x="0" y="0"/>
            <a:chExt cx="183955" cy="60901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035717" y="4274746"/>
            <a:ext cx="839621" cy="277970"/>
            <a:chOff x="0" y="0"/>
            <a:chExt cx="183955" cy="60901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887199" y="5180266"/>
            <a:ext cx="839621" cy="277970"/>
            <a:chOff x="0" y="0"/>
            <a:chExt cx="183955" cy="6090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887199" y="5755940"/>
            <a:ext cx="839621" cy="277970"/>
            <a:chOff x="0" y="0"/>
            <a:chExt cx="183955" cy="60901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0892901" y="4024552"/>
            <a:ext cx="839621" cy="277970"/>
            <a:chOff x="0" y="0"/>
            <a:chExt cx="183955" cy="60901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9B45"/>
            </a:solidFill>
            <a:ln w="28575">
              <a:solidFill>
                <a:srgbClr val="000000"/>
              </a:solidFill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1873363" y="4024552"/>
            <a:ext cx="839621" cy="277970"/>
            <a:chOff x="0" y="0"/>
            <a:chExt cx="183955" cy="60901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FFF00"/>
            </a:solidFill>
            <a:ln w="28575">
              <a:solidFill>
                <a:srgbClr val="000000"/>
              </a:solidFill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1873363" y="4268457"/>
            <a:ext cx="839621" cy="277970"/>
            <a:chOff x="0" y="0"/>
            <a:chExt cx="183955" cy="60901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FFF00"/>
            </a:solidFill>
            <a:ln w="28575">
              <a:solidFill>
                <a:srgbClr val="000000"/>
              </a:solidFill>
            </a:ln>
          </p:spPr>
        </p:sp>
        <p:sp>
          <p:nvSpPr>
            <p:cNvPr id="40" name="TextBox 4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0881470" y="4823422"/>
            <a:ext cx="839621" cy="277970"/>
            <a:chOff x="0" y="0"/>
            <a:chExt cx="183955" cy="60901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43" name="TextBox 4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10881470" y="5061230"/>
            <a:ext cx="839621" cy="277970"/>
            <a:chOff x="0" y="0"/>
            <a:chExt cx="183955" cy="60901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46" name="TextBox 4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4131084" y="4274746"/>
            <a:ext cx="839621" cy="277970"/>
            <a:chOff x="0" y="0"/>
            <a:chExt cx="183955" cy="60901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E6FE0B"/>
            </a:solidFill>
            <a:ln w="28575">
              <a:solidFill>
                <a:srgbClr val="000000"/>
              </a:solidFill>
            </a:ln>
          </p:spPr>
        </p:sp>
        <p:sp>
          <p:nvSpPr>
            <p:cNvPr id="49" name="TextBox 4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1873363" y="5051011"/>
            <a:ext cx="839621" cy="277970"/>
            <a:chOff x="0" y="0"/>
            <a:chExt cx="183955" cy="60901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9FFE34"/>
            </a:solidFill>
            <a:ln w="28575">
              <a:solidFill>
                <a:srgbClr val="000000"/>
              </a:solidFill>
            </a:ln>
          </p:spPr>
        </p:sp>
        <p:sp>
          <p:nvSpPr>
            <p:cNvPr id="52" name="TextBox 52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1873363" y="5288708"/>
            <a:ext cx="839621" cy="277970"/>
            <a:chOff x="0" y="0"/>
            <a:chExt cx="183955" cy="60901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9FFE34"/>
            </a:solidFill>
            <a:ln w="28575">
              <a:solidFill>
                <a:srgbClr val="000000"/>
              </a:solidFill>
            </a:ln>
          </p:spPr>
        </p:sp>
        <p:sp>
          <p:nvSpPr>
            <p:cNvPr id="55" name="TextBox 5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11873363" y="5795681"/>
            <a:ext cx="839621" cy="277970"/>
            <a:chOff x="0" y="0"/>
            <a:chExt cx="183955" cy="60901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FFF00"/>
            </a:solidFill>
            <a:ln w="28575">
              <a:solidFill>
                <a:srgbClr val="000000"/>
              </a:solidFill>
            </a:ln>
          </p:spPr>
        </p:sp>
        <p:sp>
          <p:nvSpPr>
            <p:cNvPr id="58" name="TextBox 5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11873363" y="6036134"/>
            <a:ext cx="839621" cy="277970"/>
            <a:chOff x="0" y="0"/>
            <a:chExt cx="183955" cy="60901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FFF00"/>
            </a:solidFill>
            <a:ln w="28575">
              <a:solidFill>
                <a:srgbClr val="000000"/>
              </a:solidFill>
            </a:ln>
          </p:spPr>
        </p:sp>
        <p:sp>
          <p:nvSpPr>
            <p:cNvPr id="61" name="TextBox 6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11873363" y="6588908"/>
            <a:ext cx="839621" cy="277970"/>
            <a:chOff x="0" y="0"/>
            <a:chExt cx="183955" cy="60901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FFF00"/>
            </a:solidFill>
            <a:ln w="28575">
              <a:solidFill>
                <a:srgbClr val="000000"/>
              </a:solidFill>
            </a:ln>
          </p:spPr>
        </p:sp>
        <p:sp>
          <p:nvSpPr>
            <p:cNvPr id="64" name="TextBox 6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14135043" y="4779966"/>
            <a:ext cx="839621" cy="277970"/>
            <a:chOff x="0" y="0"/>
            <a:chExt cx="183955" cy="60901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67" name="TextBox 6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13085444" y="4779966"/>
            <a:ext cx="839621" cy="277970"/>
            <a:chOff x="0" y="0"/>
            <a:chExt cx="183955" cy="60901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70FEFE"/>
            </a:solidFill>
            <a:ln w="28575">
              <a:solidFill>
                <a:srgbClr val="000000"/>
              </a:solidFill>
            </a:ln>
          </p:spPr>
        </p:sp>
        <p:sp>
          <p:nvSpPr>
            <p:cNvPr id="70" name="TextBox 7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71" name="Group 71"/>
          <p:cNvGrpSpPr/>
          <p:nvPr/>
        </p:nvGrpSpPr>
        <p:grpSpPr>
          <a:xfrm>
            <a:off x="14766197" y="3311115"/>
            <a:ext cx="839621" cy="277970"/>
            <a:chOff x="0" y="0"/>
            <a:chExt cx="183955" cy="60901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DFACFE"/>
            </a:solidFill>
            <a:ln w="28575">
              <a:solidFill>
                <a:srgbClr val="000000"/>
              </a:solidFill>
            </a:ln>
          </p:spPr>
        </p:sp>
        <p:sp>
          <p:nvSpPr>
            <p:cNvPr id="73" name="TextBox 7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74" name="Group 74"/>
          <p:cNvGrpSpPr/>
          <p:nvPr/>
        </p:nvGrpSpPr>
        <p:grpSpPr>
          <a:xfrm>
            <a:off x="16492184" y="2625513"/>
            <a:ext cx="839621" cy="277970"/>
            <a:chOff x="0" y="0"/>
            <a:chExt cx="183955" cy="60901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76" name="TextBox 7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77" name="Group 77"/>
          <p:cNvGrpSpPr/>
          <p:nvPr/>
        </p:nvGrpSpPr>
        <p:grpSpPr>
          <a:xfrm>
            <a:off x="15834821" y="3263896"/>
            <a:ext cx="839621" cy="322187"/>
            <a:chOff x="0" y="0"/>
            <a:chExt cx="183955" cy="70589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83955" cy="70589"/>
            </a:xfrm>
            <a:custGeom>
              <a:avLst/>
              <a:gdLst/>
              <a:ahLst/>
              <a:cxnLst/>
              <a:rect l="l" t="t" r="r" b="b"/>
              <a:pathLst>
                <a:path w="183955" h="70589">
                  <a:moveTo>
                    <a:pt x="0" y="0"/>
                  </a:moveTo>
                  <a:lnTo>
                    <a:pt x="183955" y="0"/>
                  </a:lnTo>
                  <a:lnTo>
                    <a:pt x="183955" y="70589"/>
                  </a:lnTo>
                  <a:lnTo>
                    <a:pt x="0" y="70589"/>
                  </a:lnTo>
                  <a:close/>
                </a:path>
              </a:pathLst>
            </a:custGeom>
            <a:solidFill>
              <a:srgbClr val="DFACFE"/>
            </a:solidFill>
            <a:ln w="28575">
              <a:solidFill>
                <a:srgbClr val="000000"/>
              </a:solidFill>
            </a:ln>
          </p:spPr>
        </p:sp>
        <p:sp>
          <p:nvSpPr>
            <p:cNvPr id="79" name="TextBox 7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80" name="Group 80"/>
          <p:cNvGrpSpPr/>
          <p:nvPr/>
        </p:nvGrpSpPr>
        <p:grpSpPr>
          <a:xfrm>
            <a:off x="15297034" y="4045772"/>
            <a:ext cx="839621" cy="277970"/>
            <a:chOff x="0" y="0"/>
            <a:chExt cx="183955" cy="60901"/>
          </a:xfrm>
        </p:grpSpPr>
        <p:sp>
          <p:nvSpPr>
            <p:cNvPr id="81" name="Freeform 81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B9B7FE"/>
            </a:solidFill>
            <a:ln w="28575">
              <a:solidFill>
                <a:srgbClr val="000000"/>
              </a:solidFill>
            </a:ln>
          </p:spPr>
        </p:sp>
        <p:sp>
          <p:nvSpPr>
            <p:cNvPr id="82" name="TextBox 82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83" name="Group 83"/>
          <p:cNvGrpSpPr/>
          <p:nvPr/>
        </p:nvGrpSpPr>
        <p:grpSpPr>
          <a:xfrm>
            <a:off x="15297034" y="4619827"/>
            <a:ext cx="839621" cy="277970"/>
            <a:chOff x="0" y="0"/>
            <a:chExt cx="183955" cy="60901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B9B7FE"/>
            </a:solidFill>
            <a:ln w="28575">
              <a:solidFill>
                <a:srgbClr val="000000"/>
              </a:solidFill>
            </a:ln>
          </p:spPr>
        </p:sp>
        <p:sp>
          <p:nvSpPr>
            <p:cNvPr id="85" name="TextBox 8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86" name="Group 86"/>
          <p:cNvGrpSpPr/>
          <p:nvPr/>
        </p:nvGrpSpPr>
        <p:grpSpPr>
          <a:xfrm>
            <a:off x="15297034" y="4841404"/>
            <a:ext cx="839621" cy="277970"/>
            <a:chOff x="0" y="0"/>
            <a:chExt cx="183955" cy="60901"/>
          </a:xfrm>
        </p:grpSpPr>
        <p:sp>
          <p:nvSpPr>
            <p:cNvPr id="87" name="Freeform 87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B9B7FE"/>
            </a:solidFill>
            <a:ln w="28575">
              <a:solidFill>
                <a:srgbClr val="000000"/>
              </a:solidFill>
            </a:ln>
          </p:spPr>
        </p:sp>
        <p:sp>
          <p:nvSpPr>
            <p:cNvPr id="88" name="TextBox 8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89" name="Group 89"/>
          <p:cNvGrpSpPr/>
          <p:nvPr/>
        </p:nvGrpSpPr>
        <p:grpSpPr>
          <a:xfrm>
            <a:off x="15297034" y="5359326"/>
            <a:ext cx="839621" cy="277970"/>
            <a:chOff x="0" y="0"/>
            <a:chExt cx="183955" cy="60901"/>
          </a:xfrm>
        </p:grpSpPr>
        <p:sp>
          <p:nvSpPr>
            <p:cNvPr id="90" name="Freeform 90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B9B7FE"/>
            </a:solidFill>
            <a:ln w="28575">
              <a:solidFill>
                <a:srgbClr val="000000"/>
              </a:solidFill>
            </a:ln>
          </p:spPr>
        </p:sp>
        <p:sp>
          <p:nvSpPr>
            <p:cNvPr id="91" name="TextBox 9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2" name="Group 92"/>
          <p:cNvGrpSpPr/>
          <p:nvPr/>
        </p:nvGrpSpPr>
        <p:grpSpPr>
          <a:xfrm>
            <a:off x="15297034" y="5576879"/>
            <a:ext cx="839621" cy="277970"/>
            <a:chOff x="0" y="0"/>
            <a:chExt cx="183955" cy="60901"/>
          </a:xfrm>
        </p:grpSpPr>
        <p:sp>
          <p:nvSpPr>
            <p:cNvPr id="93" name="Freeform 93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B9B7FE"/>
            </a:solidFill>
            <a:ln w="28575">
              <a:solidFill>
                <a:srgbClr val="000000"/>
              </a:solidFill>
            </a:ln>
          </p:spPr>
        </p:sp>
        <p:sp>
          <p:nvSpPr>
            <p:cNvPr id="94" name="TextBox 9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5" name="Group 95"/>
          <p:cNvGrpSpPr/>
          <p:nvPr/>
        </p:nvGrpSpPr>
        <p:grpSpPr>
          <a:xfrm>
            <a:off x="16492184" y="3696408"/>
            <a:ext cx="839621" cy="277970"/>
            <a:chOff x="0" y="0"/>
            <a:chExt cx="183955" cy="60901"/>
          </a:xfrm>
        </p:grpSpPr>
        <p:sp>
          <p:nvSpPr>
            <p:cNvPr id="96" name="Freeform 96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97" name="TextBox 9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8" name="Group 98"/>
          <p:cNvGrpSpPr/>
          <p:nvPr/>
        </p:nvGrpSpPr>
        <p:grpSpPr>
          <a:xfrm>
            <a:off x="16492184" y="3904039"/>
            <a:ext cx="839621" cy="277970"/>
            <a:chOff x="0" y="0"/>
            <a:chExt cx="183955" cy="60901"/>
          </a:xfrm>
        </p:grpSpPr>
        <p:sp>
          <p:nvSpPr>
            <p:cNvPr id="99" name="Freeform 99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00" name="TextBox 10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01" name="Group 101"/>
          <p:cNvGrpSpPr/>
          <p:nvPr/>
        </p:nvGrpSpPr>
        <p:grpSpPr>
          <a:xfrm>
            <a:off x="16492184" y="4443957"/>
            <a:ext cx="839621" cy="277970"/>
            <a:chOff x="0" y="0"/>
            <a:chExt cx="183955" cy="60901"/>
          </a:xfrm>
        </p:grpSpPr>
        <p:sp>
          <p:nvSpPr>
            <p:cNvPr id="102" name="Freeform 102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03" name="TextBox 10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04" name="Group 104"/>
          <p:cNvGrpSpPr/>
          <p:nvPr/>
        </p:nvGrpSpPr>
        <p:grpSpPr>
          <a:xfrm>
            <a:off x="16492184" y="4684436"/>
            <a:ext cx="839621" cy="277970"/>
            <a:chOff x="0" y="0"/>
            <a:chExt cx="183955" cy="60901"/>
          </a:xfrm>
        </p:grpSpPr>
        <p:sp>
          <p:nvSpPr>
            <p:cNvPr id="105" name="Freeform 105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06" name="TextBox 10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07" name="Group 107"/>
          <p:cNvGrpSpPr/>
          <p:nvPr/>
        </p:nvGrpSpPr>
        <p:grpSpPr>
          <a:xfrm>
            <a:off x="16492184" y="5276342"/>
            <a:ext cx="839621" cy="277970"/>
            <a:chOff x="0" y="0"/>
            <a:chExt cx="183955" cy="60901"/>
          </a:xfrm>
        </p:grpSpPr>
        <p:sp>
          <p:nvSpPr>
            <p:cNvPr id="108" name="Freeform 108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09" name="TextBox 10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110" name="AutoShape 110"/>
          <p:cNvSpPr/>
          <p:nvPr/>
        </p:nvSpPr>
        <p:spPr>
          <a:xfrm rot="5400059">
            <a:off x="12153221" y="2754421"/>
            <a:ext cx="27980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1" name="AutoShape 111"/>
          <p:cNvSpPr/>
          <p:nvPr/>
        </p:nvSpPr>
        <p:spPr>
          <a:xfrm rot="5400319">
            <a:off x="12155515" y="3309696"/>
            <a:ext cx="2748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2" name="AutoShape 112"/>
          <p:cNvSpPr/>
          <p:nvPr/>
        </p:nvSpPr>
        <p:spPr>
          <a:xfrm rot="-254474">
            <a:off x="12707795" y="2893179"/>
            <a:ext cx="3789578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3" name="AutoShape 113"/>
          <p:cNvSpPr/>
          <p:nvPr/>
        </p:nvSpPr>
        <p:spPr>
          <a:xfrm rot="10002704">
            <a:off x="15162266" y="3095849"/>
            <a:ext cx="177347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4" name="AutoShape 114"/>
          <p:cNvSpPr/>
          <p:nvPr/>
        </p:nvSpPr>
        <p:spPr>
          <a:xfrm rot="8494437">
            <a:off x="16394891" y="3074164"/>
            <a:ext cx="57990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5" name="AutoShape 115"/>
          <p:cNvSpPr/>
          <p:nvPr/>
        </p:nvSpPr>
        <p:spPr>
          <a:xfrm rot="5400000">
            <a:off x="16515532" y="3288495"/>
            <a:ext cx="79292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6" name="AutoShape 116"/>
          <p:cNvSpPr/>
          <p:nvPr/>
        </p:nvSpPr>
        <p:spPr>
          <a:xfrm rot="1436731">
            <a:off x="12641179" y="3926614"/>
            <a:ext cx="16685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7" name="AutoShape 117"/>
          <p:cNvSpPr/>
          <p:nvPr/>
        </p:nvSpPr>
        <p:spPr>
          <a:xfrm rot="663674">
            <a:off x="12688527" y="3840586"/>
            <a:ext cx="263296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8" name="AutoShape 118"/>
          <p:cNvSpPr/>
          <p:nvPr/>
        </p:nvSpPr>
        <p:spPr>
          <a:xfrm rot="216084">
            <a:off x="12709245" y="3705013"/>
            <a:ext cx="3786679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9" name="AutoShape 119"/>
          <p:cNvSpPr/>
          <p:nvPr/>
        </p:nvSpPr>
        <p:spPr>
          <a:xfrm rot="2862321">
            <a:off x="12563269" y="3926614"/>
            <a:ext cx="91553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0" name="AutoShape 120"/>
          <p:cNvSpPr/>
          <p:nvPr/>
        </p:nvSpPr>
        <p:spPr>
          <a:xfrm rot="8083671">
            <a:off x="11361349" y="3801518"/>
            <a:ext cx="601048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1" name="AutoShape 121"/>
          <p:cNvSpPr/>
          <p:nvPr/>
        </p:nvSpPr>
        <p:spPr>
          <a:xfrm rot="10799304">
            <a:off x="10726820" y="3586199"/>
            <a:ext cx="114654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2" name="AutoShape 122"/>
          <p:cNvSpPr/>
          <p:nvPr/>
        </p:nvSpPr>
        <p:spPr>
          <a:xfrm rot="5400000">
            <a:off x="12149157" y="3869085"/>
            <a:ext cx="28803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3" name="AutoShape 123"/>
          <p:cNvSpPr/>
          <p:nvPr/>
        </p:nvSpPr>
        <p:spPr>
          <a:xfrm rot="5400000">
            <a:off x="12040882" y="4787269"/>
            <a:ext cx="50458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4" name="AutoShape 124"/>
          <p:cNvSpPr/>
          <p:nvPr/>
        </p:nvSpPr>
        <p:spPr>
          <a:xfrm rot="1025064">
            <a:off x="12274886" y="4658651"/>
            <a:ext cx="82884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5" name="AutoShape 125"/>
          <p:cNvSpPr/>
          <p:nvPr/>
        </p:nvSpPr>
        <p:spPr>
          <a:xfrm rot="5362841">
            <a:off x="14438491" y="4654891"/>
            <a:ext cx="22726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6" name="AutoShape 126"/>
          <p:cNvSpPr/>
          <p:nvPr/>
        </p:nvSpPr>
        <p:spPr>
          <a:xfrm rot="5400000">
            <a:off x="15568801" y="4460334"/>
            <a:ext cx="29608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7" name="AutoShape 127"/>
          <p:cNvSpPr/>
          <p:nvPr/>
        </p:nvSpPr>
        <p:spPr>
          <a:xfrm rot="9434870">
            <a:off x="11604821" y="4675399"/>
            <a:ext cx="716218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8" name="AutoShape 128"/>
          <p:cNvSpPr/>
          <p:nvPr/>
        </p:nvSpPr>
        <p:spPr>
          <a:xfrm rot="5475424">
            <a:off x="11046483" y="4551522"/>
            <a:ext cx="52102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9" name="AutoShape 129"/>
          <p:cNvSpPr/>
          <p:nvPr/>
        </p:nvSpPr>
        <p:spPr>
          <a:xfrm rot="5400000">
            <a:off x="12178672" y="5669730"/>
            <a:ext cx="2290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0" name="AutoShape 130"/>
          <p:cNvSpPr/>
          <p:nvPr/>
        </p:nvSpPr>
        <p:spPr>
          <a:xfrm rot="5400000">
            <a:off x="15596868" y="5229825"/>
            <a:ext cx="239952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1" name="AutoShape 131"/>
          <p:cNvSpPr/>
          <p:nvPr/>
        </p:nvSpPr>
        <p:spPr>
          <a:xfrm rot="5400000">
            <a:off x="16781021" y="4301533"/>
            <a:ext cx="261948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2" name="AutoShape 132"/>
          <p:cNvSpPr/>
          <p:nvPr/>
        </p:nvSpPr>
        <p:spPr>
          <a:xfrm rot="5400000">
            <a:off x="16755027" y="5107924"/>
            <a:ext cx="31393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3" name="AutoShape 133"/>
          <p:cNvSpPr/>
          <p:nvPr/>
        </p:nvSpPr>
        <p:spPr>
          <a:xfrm rot="5400000">
            <a:off x="12155772" y="6440056"/>
            <a:ext cx="2748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4" name="AutoShape 134"/>
          <p:cNvSpPr/>
          <p:nvPr/>
        </p:nvSpPr>
        <p:spPr>
          <a:xfrm rot="5400000">
            <a:off x="10160925" y="3871384"/>
            <a:ext cx="292168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5" name="AutoShape 135"/>
          <p:cNvSpPr/>
          <p:nvPr/>
        </p:nvSpPr>
        <p:spPr>
          <a:xfrm rot="5400000">
            <a:off x="10158158" y="4444290"/>
            <a:ext cx="29770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6" name="AutoShape 136"/>
          <p:cNvSpPr/>
          <p:nvPr/>
        </p:nvSpPr>
        <p:spPr>
          <a:xfrm rot="5400000">
            <a:off x="10158158" y="5019964"/>
            <a:ext cx="29770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7" name="AutoShape 137"/>
          <p:cNvSpPr/>
          <p:nvPr/>
        </p:nvSpPr>
        <p:spPr>
          <a:xfrm rot="5400000">
            <a:off x="10158158" y="5595638"/>
            <a:ext cx="29770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38" name="Group 138"/>
          <p:cNvGrpSpPr/>
          <p:nvPr/>
        </p:nvGrpSpPr>
        <p:grpSpPr>
          <a:xfrm>
            <a:off x="11103329" y="7157063"/>
            <a:ext cx="5012346" cy="781940"/>
            <a:chOff x="0" y="0"/>
            <a:chExt cx="6609980" cy="1031175"/>
          </a:xfrm>
        </p:grpSpPr>
        <p:sp>
          <p:nvSpPr>
            <p:cNvPr id="139" name="Freeform 139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140" name="Freeform 140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41" name="TextBox 141"/>
          <p:cNvSpPr txBox="1"/>
          <p:nvPr/>
        </p:nvSpPr>
        <p:spPr>
          <a:xfrm>
            <a:off x="11327558" y="7280897"/>
            <a:ext cx="4582676" cy="522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0"/>
              </a:lnSpc>
            </a:pPr>
            <a:r>
              <a:rPr lang="en-US" sz="3043" spc="456">
                <a:solidFill>
                  <a:srgbClr val="000000"/>
                </a:solidFill>
                <a:latin typeface="Bebas Neue"/>
              </a:rPr>
              <a:t>by Peter Van Roy</a:t>
            </a:r>
          </a:p>
        </p:txBody>
      </p:sp>
      <p:grpSp>
        <p:nvGrpSpPr>
          <p:cNvPr id="142" name="Group 142"/>
          <p:cNvGrpSpPr/>
          <p:nvPr/>
        </p:nvGrpSpPr>
        <p:grpSpPr>
          <a:xfrm>
            <a:off x="9494352" y="2338312"/>
            <a:ext cx="275787" cy="277970"/>
            <a:chOff x="0" y="0"/>
            <a:chExt cx="60423" cy="60901"/>
          </a:xfrm>
        </p:grpSpPr>
        <p:sp>
          <p:nvSpPr>
            <p:cNvPr id="143" name="Freeform 143"/>
            <p:cNvSpPr/>
            <p:nvPr/>
          </p:nvSpPr>
          <p:spPr>
            <a:xfrm>
              <a:off x="0" y="0"/>
              <a:ext cx="60423" cy="60901"/>
            </a:xfrm>
            <a:custGeom>
              <a:avLst/>
              <a:gdLst/>
              <a:ahLst/>
              <a:cxnLst/>
              <a:rect l="l" t="t" r="r" b="b"/>
              <a:pathLst>
                <a:path w="60423" h="60901">
                  <a:moveTo>
                    <a:pt x="0" y="0"/>
                  </a:moveTo>
                  <a:lnTo>
                    <a:pt x="60423" y="0"/>
                  </a:lnTo>
                  <a:lnTo>
                    <a:pt x="60423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>
              <a:solidFill>
                <a:srgbClr val="000000"/>
              </a:solidFill>
            </a:ln>
          </p:spPr>
        </p:sp>
        <p:sp>
          <p:nvSpPr>
            <p:cNvPr id="144" name="TextBox 14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145" name="AutoShape 145"/>
          <p:cNvSpPr/>
          <p:nvPr/>
        </p:nvSpPr>
        <p:spPr>
          <a:xfrm>
            <a:off x="9483550" y="2961089"/>
            <a:ext cx="29739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46" name="TextBox 146"/>
          <p:cNvSpPr txBox="1"/>
          <p:nvPr/>
        </p:nvSpPr>
        <p:spPr>
          <a:xfrm>
            <a:off x="9994260" y="2138126"/>
            <a:ext cx="2023339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paradigma</a:t>
            </a:r>
          </a:p>
        </p:txBody>
      </p:sp>
      <p:sp>
        <p:nvSpPr>
          <p:cNvPr id="147" name="TextBox 147"/>
          <p:cNvSpPr txBox="1"/>
          <p:nvPr/>
        </p:nvSpPr>
        <p:spPr>
          <a:xfrm>
            <a:off x="9994260" y="2664861"/>
            <a:ext cx="2023339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conceito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1772818" y="2168418"/>
            <a:ext cx="1063123" cy="460836"/>
            <a:chOff x="0" y="0"/>
            <a:chExt cx="232922" cy="10096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32922" cy="100966"/>
            </a:xfrm>
            <a:custGeom>
              <a:avLst/>
              <a:gdLst/>
              <a:ahLst/>
              <a:cxnLst/>
              <a:rect l="l" t="t" r="r" b="b"/>
              <a:pathLst>
                <a:path w="232922" h="100966">
                  <a:moveTo>
                    <a:pt x="0" y="0"/>
                  </a:moveTo>
                  <a:lnTo>
                    <a:pt x="232922" y="0"/>
                  </a:lnTo>
                  <a:lnTo>
                    <a:pt x="232922" y="100966"/>
                  </a:lnTo>
                  <a:lnTo>
                    <a:pt x="0" y="100966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873363" y="2905775"/>
            <a:ext cx="839621" cy="277970"/>
            <a:chOff x="0" y="0"/>
            <a:chExt cx="183955" cy="6090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721091" y="3302032"/>
            <a:ext cx="1168168" cy="574107"/>
            <a:chOff x="0" y="0"/>
            <a:chExt cx="255937" cy="12578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55937" cy="125783"/>
            </a:xfrm>
            <a:custGeom>
              <a:avLst/>
              <a:gdLst/>
              <a:ahLst/>
              <a:cxnLst/>
              <a:rect l="l" t="t" r="r" b="b"/>
              <a:pathLst>
                <a:path w="255937" h="125783">
                  <a:moveTo>
                    <a:pt x="0" y="0"/>
                  </a:moveTo>
                  <a:lnTo>
                    <a:pt x="255937" y="0"/>
                  </a:lnTo>
                  <a:lnTo>
                    <a:pt x="255937" y="125783"/>
                  </a:lnTo>
                  <a:lnTo>
                    <a:pt x="0" y="125783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887199" y="4604592"/>
            <a:ext cx="839621" cy="277970"/>
            <a:chOff x="0" y="0"/>
            <a:chExt cx="18395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887199" y="3458780"/>
            <a:ext cx="839621" cy="277970"/>
            <a:chOff x="0" y="0"/>
            <a:chExt cx="183955" cy="6090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715747" y="3933288"/>
            <a:ext cx="1182526" cy="474155"/>
            <a:chOff x="0" y="0"/>
            <a:chExt cx="259083" cy="103884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59083" cy="103884"/>
            </a:xfrm>
            <a:custGeom>
              <a:avLst/>
              <a:gdLst/>
              <a:ahLst/>
              <a:cxnLst/>
              <a:rect l="l" t="t" r="r" b="b"/>
              <a:pathLst>
                <a:path w="259083" h="103884">
                  <a:moveTo>
                    <a:pt x="0" y="0"/>
                  </a:moveTo>
                  <a:lnTo>
                    <a:pt x="259083" y="0"/>
                  </a:lnTo>
                  <a:lnTo>
                    <a:pt x="259083" y="103884"/>
                  </a:lnTo>
                  <a:lnTo>
                    <a:pt x="0" y="103884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035717" y="4274746"/>
            <a:ext cx="839621" cy="277970"/>
            <a:chOff x="0" y="0"/>
            <a:chExt cx="183955" cy="60901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887199" y="5180266"/>
            <a:ext cx="839621" cy="277970"/>
            <a:chOff x="0" y="0"/>
            <a:chExt cx="183955" cy="6090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28" name="TextBox 2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887199" y="5755940"/>
            <a:ext cx="839621" cy="277970"/>
            <a:chOff x="0" y="0"/>
            <a:chExt cx="183955" cy="60901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0892901" y="4024552"/>
            <a:ext cx="839621" cy="277970"/>
            <a:chOff x="0" y="0"/>
            <a:chExt cx="183955" cy="60901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9B45"/>
            </a:solidFill>
            <a:ln w="28575">
              <a:solidFill>
                <a:srgbClr val="000000"/>
              </a:solidFill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1873363" y="4024552"/>
            <a:ext cx="839621" cy="277970"/>
            <a:chOff x="0" y="0"/>
            <a:chExt cx="183955" cy="60901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FFF00"/>
            </a:solidFill>
            <a:ln w="28575">
              <a:solidFill>
                <a:srgbClr val="000000"/>
              </a:solidFill>
            </a:ln>
          </p:spPr>
        </p:sp>
        <p:sp>
          <p:nvSpPr>
            <p:cNvPr id="37" name="TextBox 3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1873363" y="4268457"/>
            <a:ext cx="839621" cy="277970"/>
            <a:chOff x="0" y="0"/>
            <a:chExt cx="183955" cy="60901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FFF00"/>
            </a:solidFill>
            <a:ln w="28575">
              <a:solidFill>
                <a:srgbClr val="000000"/>
              </a:solidFill>
            </a:ln>
          </p:spPr>
        </p:sp>
        <p:sp>
          <p:nvSpPr>
            <p:cNvPr id="40" name="TextBox 4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1" name="Group 41"/>
          <p:cNvGrpSpPr/>
          <p:nvPr/>
        </p:nvGrpSpPr>
        <p:grpSpPr>
          <a:xfrm>
            <a:off x="10881470" y="4823422"/>
            <a:ext cx="839621" cy="277970"/>
            <a:chOff x="0" y="0"/>
            <a:chExt cx="183955" cy="60901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43" name="TextBox 4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4" name="Group 44"/>
          <p:cNvGrpSpPr/>
          <p:nvPr/>
        </p:nvGrpSpPr>
        <p:grpSpPr>
          <a:xfrm>
            <a:off x="10881470" y="5061230"/>
            <a:ext cx="839621" cy="277970"/>
            <a:chOff x="0" y="0"/>
            <a:chExt cx="183955" cy="60901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46" name="TextBox 4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4131084" y="4274746"/>
            <a:ext cx="839621" cy="277970"/>
            <a:chOff x="0" y="0"/>
            <a:chExt cx="183955" cy="60901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E6FE0B"/>
            </a:solidFill>
            <a:ln w="28575">
              <a:solidFill>
                <a:srgbClr val="000000"/>
              </a:solidFill>
            </a:ln>
          </p:spPr>
        </p:sp>
        <p:sp>
          <p:nvSpPr>
            <p:cNvPr id="49" name="TextBox 4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1873363" y="5051011"/>
            <a:ext cx="839621" cy="277970"/>
            <a:chOff x="0" y="0"/>
            <a:chExt cx="183955" cy="60901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9FFE34"/>
            </a:solidFill>
            <a:ln w="28575">
              <a:solidFill>
                <a:srgbClr val="000000"/>
              </a:solidFill>
            </a:ln>
          </p:spPr>
        </p:sp>
        <p:sp>
          <p:nvSpPr>
            <p:cNvPr id="52" name="TextBox 52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1873363" y="5288708"/>
            <a:ext cx="839621" cy="277970"/>
            <a:chOff x="0" y="0"/>
            <a:chExt cx="183955" cy="60901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9FFE34"/>
            </a:solidFill>
            <a:ln w="28575">
              <a:solidFill>
                <a:srgbClr val="000000"/>
              </a:solidFill>
            </a:ln>
          </p:spPr>
        </p:sp>
        <p:sp>
          <p:nvSpPr>
            <p:cNvPr id="55" name="TextBox 5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11873363" y="5795681"/>
            <a:ext cx="839621" cy="277970"/>
            <a:chOff x="0" y="0"/>
            <a:chExt cx="183955" cy="60901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FFF00"/>
            </a:solidFill>
            <a:ln w="28575">
              <a:solidFill>
                <a:srgbClr val="000000"/>
              </a:solidFill>
            </a:ln>
          </p:spPr>
        </p:sp>
        <p:sp>
          <p:nvSpPr>
            <p:cNvPr id="58" name="TextBox 5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11873363" y="6036134"/>
            <a:ext cx="839621" cy="277970"/>
            <a:chOff x="0" y="0"/>
            <a:chExt cx="183955" cy="60901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FFF00"/>
            </a:solidFill>
            <a:ln w="28575">
              <a:solidFill>
                <a:srgbClr val="000000"/>
              </a:solidFill>
            </a:ln>
          </p:spPr>
        </p:sp>
        <p:sp>
          <p:nvSpPr>
            <p:cNvPr id="61" name="TextBox 6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11873363" y="6588908"/>
            <a:ext cx="839621" cy="277970"/>
            <a:chOff x="0" y="0"/>
            <a:chExt cx="183955" cy="60901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FFF00"/>
            </a:solidFill>
            <a:ln w="28575">
              <a:solidFill>
                <a:srgbClr val="000000"/>
              </a:solidFill>
            </a:ln>
          </p:spPr>
        </p:sp>
        <p:sp>
          <p:nvSpPr>
            <p:cNvPr id="64" name="TextBox 6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14135043" y="4779966"/>
            <a:ext cx="839621" cy="277970"/>
            <a:chOff x="0" y="0"/>
            <a:chExt cx="183955" cy="60901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67" name="TextBox 6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13085444" y="4779966"/>
            <a:ext cx="839621" cy="277970"/>
            <a:chOff x="0" y="0"/>
            <a:chExt cx="183955" cy="60901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70FEFE"/>
            </a:solidFill>
            <a:ln w="28575">
              <a:solidFill>
                <a:srgbClr val="000000"/>
              </a:solidFill>
            </a:ln>
          </p:spPr>
        </p:sp>
        <p:sp>
          <p:nvSpPr>
            <p:cNvPr id="70" name="TextBox 7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71" name="Group 71"/>
          <p:cNvGrpSpPr/>
          <p:nvPr/>
        </p:nvGrpSpPr>
        <p:grpSpPr>
          <a:xfrm>
            <a:off x="14766197" y="3311115"/>
            <a:ext cx="839621" cy="277970"/>
            <a:chOff x="0" y="0"/>
            <a:chExt cx="183955" cy="60901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DFACFE"/>
            </a:solidFill>
            <a:ln w="28575">
              <a:solidFill>
                <a:srgbClr val="000000"/>
              </a:solidFill>
            </a:ln>
          </p:spPr>
        </p:sp>
        <p:sp>
          <p:nvSpPr>
            <p:cNvPr id="73" name="TextBox 7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74" name="Group 74"/>
          <p:cNvGrpSpPr/>
          <p:nvPr/>
        </p:nvGrpSpPr>
        <p:grpSpPr>
          <a:xfrm>
            <a:off x="16364316" y="2401345"/>
            <a:ext cx="1077174" cy="504647"/>
            <a:chOff x="0" y="0"/>
            <a:chExt cx="236001" cy="110564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236001" cy="110564"/>
            </a:xfrm>
            <a:custGeom>
              <a:avLst/>
              <a:gdLst/>
              <a:ahLst/>
              <a:cxnLst/>
              <a:rect l="l" t="t" r="r" b="b"/>
              <a:pathLst>
                <a:path w="236001" h="110564">
                  <a:moveTo>
                    <a:pt x="0" y="0"/>
                  </a:moveTo>
                  <a:lnTo>
                    <a:pt x="236001" y="0"/>
                  </a:lnTo>
                  <a:lnTo>
                    <a:pt x="236001" y="110564"/>
                  </a:lnTo>
                  <a:lnTo>
                    <a:pt x="0" y="110564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76" name="TextBox 7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77" name="Group 77"/>
          <p:cNvGrpSpPr/>
          <p:nvPr/>
        </p:nvGrpSpPr>
        <p:grpSpPr>
          <a:xfrm>
            <a:off x="15834821" y="3263896"/>
            <a:ext cx="839621" cy="322187"/>
            <a:chOff x="0" y="0"/>
            <a:chExt cx="183955" cy="70589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183955" cy="70589"/>
            </a:xfrm>
            <a:custGeom>
              <a:avLst/>
              <a:gdLst/>
              <a:ahLst/>
              <a:cxnLst/>
              <a:rect l="l" t="t" r="r" b="b"/>
              <a:pathLst>
                <a:path w="183955" h="70589">
                  <a:moveTo>
                    <a:pt x="0" y="0"/>
                  </a:moveTo>
                  <a:lnTo>
                    <a:pt x="183955" y="0"/>
                  </a:lnTo>
                  <a:lnTo>
                    <a:pt x="183955" y="70589"/>
                  </a:lnTo>
                  <a:lnTo>
                    <a:pt x="0" y="70589"/>
                  </a:lnTo>
                  <a:close/>
                </a:path>
              </a:pathLst>
            </a:custGeom>
            <a:solidFill>
              <a:srgbClr val="DFACFE"/>
            </a:solidFill>
            <a:ln w="28575">
              <a:solidFill>
                <a:srgbClr val="000000"/>
              </a:solidFill>
            </a:ln>
          </p:spPr>
        </p:sp>
        <p:sp>
          <p:nvSpPr>
            <p:cNvPr id="79" name="TextBox 7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80" name="Group 80"/>
          <p:cNvGrpSpPr/>
          <p:nvPr/>
        </p:nvGrpSpPr>
        <p:grpSpPr>
          <a:xfrm>
            <a:off x="15297034" y="4045772"/>
            <a:ext cx="839621" cy="277970"/>
            <a:chOff x="0" y="0"/>
            <a:chExt cx="183955" cy="60901"/>
          </a:xfrm>
        </p:grpSpPr>
        <p:sp>
          <p:nvSpPr>
            <p:cNvPr id="81" name="Freeform 81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B9B7FE"/>
            </a:solidFill>
            <a:ln w="28575">
              <a:solidFill>
                <a:srgbClr val="000000"/>
              </a:solidFill>
            </a:ln>
          </p:spPr>
        </p:sp>
        <p:sp>
          <p:nvSpPr>
            <p:cNvPr id="82" name="TextBox 82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83" name="Group 83"/>
          <p:cNvGrpSpPr/>
          <p:nvPr/>
        </p:nvGrpSpPr>
        <p:grpSpPr>
          <a:xfrm>
            <a:off x="15297034" y="4619827"/>
            <a:ext cx="839621" cy="277970"/>
            <a:chOff x="0" y="0"/>
            <a:chExt cx="183955" cy="60901"/>
          </a:xfrm>
        </p:grpSpPr>
        <p:sp>
          <p:nvSpPr>
            <p:cNvPr id="84" name="Freeform 84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B9B7FE"/>
            </a:solidFill>
            <a:ln w="28575">
              <a:solidFill>
                <a:srgbClr val="000000"/>
              </a:solidFill>
            </a:ln>
          </p:spPr>
        </p:sp>
        <p:sp>
          <p:nvSpPr>
            <p:cNvPr id="85" name="TextBox 8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86" name="Group 86"/>
          <p:cNvGrpSpPr/>
          <p:nvPr/>
        </p:nvGrpSpPr>
        <p:grpSpPr>
          <a:xfrm>
            <a:off x="15297034" y="4841404"/>
            <a:ext cx="839621" cy="277970"/>
            <a:chOff x="0" y="0"/>
            <a:chExt cx="183955" cy="60901"/>
          </a:xfrm>
        </p:grpSpPr>
        <p:sp>
          <p:nvSpPr>
            <p:cNvPr id="87" name="Freeform 87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B9B7FE"/>
            </a:solidFill>
            <a:ln w="28575">
              <a:solidFill>
                <a:srgbClr val="000000"/>
              </a:solidFill>
            </a:ln>
          </p:spPr>
        </p:sp>
        <p:sp>
          <p:nvSpPr>
            <p:cNvPr id="88" name="TextBox 8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89" name="Group 89"/>
          <p:cNvGrpSpPr/>
          <p:nvPr/>
        </p:nvGrpSpPr>
        <p:grpSpPr>
          <a:xfrm>
            <a:off x="15297034" y="5359326"/>
            <a:ext cx="839621" cy="277970"/>
            <a:chOff x="0" y="0"/>
            <a:chExt cx="183955" cy="60901"/>
          </a:xfrm>
        </p:grpSpPr>
        <p:sp>
          <p:nvSpPr>
            <p:cNvPr id="90" name="Freeform 90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B9B7FE"/>
            </a:solidFill>
            <a:ln w="28575">
              <a:solidFill>
                <a:srgbClr val="000000"/>
              </a:solidFill>
            </a:ln>
          </p:spPr>
        </p:sp>
        <p:sp>
          <p:nvSpPr>
            <p:cNvPr id="91" name="TextBox 9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2" name="Group 92"/>
          <p:cNvGrpSpPr/>
          <p:nvPr/>
        </p:nvGrpSpPr>
        <p:grpSpPr>
          <a:xfrm>
            <a:off x="15297034" y="5576879"/>
            <a:ext cx="839621" cy="277970"/>
            <a:chOff x="0" y="0"/>
            <a:chExt cx="183955" cy="60901"/>
          </a:xfrm>
        </p:grpSpPr>
        <p:sp>
          <p:nvSpPr>
            <p:cNvPr id="93" name="Freeform 93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B9B7FE"/>
            </a:solidFill>
            <a:ln w="28575">
              <a:solidFill>
                <a:srgbClr val="000000"/>
              </a:solidFill>
            </a:ln>
          </p:spPr>
        </p:sp>
        <p:sp>
          <p:nvSpPr>
            <p:cNvPr id="94" name="TextBox 9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5" name="Group 95"/>
          <p:cNvGrpSpPr/>
          <p:nvPr/>
        </p:nvGrpSpPr>
        <p:grpSpPr>
          <a:xfrm>
            <a:off x="16492184" y="3904039"/>
            <a:ext cx="839621" cy="277970"/>
            <a:chOff x="0" y="0"/>
            <a:chExt cx="183955" cy="60901"/>
          </a:xfrm>
        </p:grpSpPr>
        <p:sp>
          <p:nvSpPr>
            <p:cNvPr id="96" name="Freeform 96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97" name="TextBox 9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8" name="Group 98"/>
          <p:cNvGrpSpPr/>
          <p:nvPr/>
        </p:nvGrpSpPr>
        <p:grpSpPr>
          <a:xfrm>
            <a:off x="16492184" y="4443957"/>
            <a:ext cx="839621" cy="277970"/>
            <a:chOff x="0" y="0"/>
            <a:chExt cx="183955" cy="60901"/>
          </a:xfrm>
        </p:grpSpPr>
        <p:sp>
          <p:nvSpPr>
            <p:cNvPr id="99" name="Freeform 99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00" name="TextBox 10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01" name="Group 101"/>
          <p:cNvGrpSpPr/>
          <p:nvPr/>
        </p:nvGrpSpPr>
        <p:grpSpPr>
          <a:xfrm>
            <a:off x="16492184" y="4684436"/>
            <a:ext cx="839621" cy="277970"/>
            <a:chOff x="0" y="0"/>
            <a:chExt cx="183955" cy="60901"/>
          </a:xfrm>
        </p:grpSpPr>
        <p:sp>
          <p:nvSpPr>
            <p:cNvPr id="102" name="Freeform 102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03" name="TextBox 10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04" name="Group 104"/>
          <p:cNvGrpSpPr/>
          <p:nvPr/>
        </p:nvGrpSpPr>
        <p:grpSpPr>
          <a:xfrm>
            <a:off x="16492184" y="5276342"/>
            <a:ext cx="839621" cy="277970"/>
            <a:chOff x="0" y="0"/>
            <a:chExt cx="183955" cy="60901"/>
          </a:xfrm>
        </p:grpSpPr>
        <p:sp>
          <p:nvSpPr>
            <p:cNvPr id="105" name="Freeform 105"/>
            <p:cNvSpPr/>
            <p:nvPr/>
          </p:nvSpPr>
          <p:spPr>
            <a:xfrm>
              <a:off x="0" y="0"/>
              <a:ext cx="183955" cy="60901"/>
            </a:xfrm>
            <a:custGeom>
              <a:avLst/>
              <a:gdLst/>
              <a:ahLst/>
              <a:cxnLst/>
              <a:rect l="l" t="t" r="r" b="b"/>
              <a:pathLst>
                <a:path w="183955" h="60901">
                  <a:moveTo>
                    <a:pt x="0" y="0"/>
                  </a:moveTo>
                  <a:lnTo>
                    <a:pt x="183955" y="0"/>
                  </a:lnTo>
                  <a:lnTo>
                    <a:pt x="18395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06" name="TextBox 10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107" name="AutoShape 107"/>
          <p:cNvSpPr/>
          <p:nvPr/>
        </p:nvSpPr>
        <p:spPr>
          <a:xfrm rot="5465093">
            <a:off x="12160126" y="2756064"/>
            <a:ext cx="27657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8" name="AutoShape 108"/>
          <p:cNvSpPr/>
          <p:nvPr/>
        </p:nvSpPr>
        <p:spPr>
          <a:xfrm rot="5329339">
            <a:off x="12238558" y="3231438"/>
            <a:ext cx="118312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9" name="AutoShape 109"/>
          <p:cNvSpPr/>
          <p:nvPr/>
        </p:nvSpPr>
        <p:spPr>
          <a:xfrm rot="-366816">
            <a:off x="12702541" y="2837764"/>
            <a:ext cx="3672218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0" name="AutoShape 110"/>
          <p:cNvSpPr/>
          <p:nvPr/>
        </p:nvSpPr>
        <p:spPr>
          <a:xfrm rot="10003390">
            <a:off x="15162433" y="3097103"/>
            <a:ext cx="176404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1" name="AutoShape 111"/>
          <p:cNvSpPr/>
          <p:nvPr/>
        </p:nvSpPr>
        <p:spPr>
          <a:xfrm rot="8465376">
            <a:off x="16396299" y="3075419"/>
            <a:ext cx="56981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2" name="AutoShape 112"/>
          <p:cNvSpPr/>
          <p:nvPr/>
        </p:nvSpPr>
        <p:spPr>
          <a:xfrm rot="5359937">
            <a:off x="16644782" y="3155689"/>
            <a:ext cx="52233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3" name="AutoShape 113"/>
          <p:cNvSpPr/>
          <p:nvPr/>
        </p:nvSpPr>
        <p:spPr>
          <a:xfrm rot="1584109">
            <a:off x="12808843" y="3922391"/>
            <a:ext cx="154197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4" name="AutoShape 114"/>
          <p:cNvSpPr/>
          <p:nvPr/>
        </p:nvSpPr>
        <p:spPr>
          <a:xfrm rot="714086">
            <a:off x="12862811" y="3833291"/>
            <a:ext cx="246067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15" name="AutoShape 115"/>
          <p:cNvSpPr/>
          <p:nvPr/>
        </p:nvSpPr>
        <p:spPr>
          <a:xfrm rot="95743">
            <a:off x="12888583" y="3626135"/>
            <a:ext cx="3483286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6" name="Group 116"/>
          <p:cNvGrpSpPr/>
          <p:nvPr/>
        </p:nvGrpSpPr>
        <p:grpSpPr>
          <a:xfrm>
            <a:off x="16371194" y="3428286"/>
            <a:ext cx="1081602" cy="515598"/>
            <a:chOff x="0" y="0"/>
            <a:chExt cx="236971" cy="112964"/>
          </a:xfrm>
        </p:grpSpPr>
        <p:sp>
          <p:nvSpPr>
            <p:cNvPr id="117" name="Freeform 117"/>
            <p:cNvSpPr/>
            <p:nvPr/>
          </p:nvSpPr>
          <p:spPr>
            <a:xfrm>
              <a:off x="0" y="0"/>
              <a:ext cx="236971" cy="112964"/>
            </a:xfrm>
            <a:custGeom>
              <a:avLst/>
              <a:gdLst/>
              <a:ahLst/>
              <a:cxnLst/>
              <a:rect l="l" t="t" r="r" b="b"/>
              <a:pathLst>
                <a:path w="236971" h="112964">
                  <a:moveTo>
                    <a:pt x="0" y="0"/>
                  </a:moveTo>
                  <a:lnTo>
                    <a:pt x="236971" y="0"/>
                  </a:lnTo>
                  <a:lnTo>
                    <a:pt x="236971" y="112964"/>
                  </a:lnTo>
                  <a:lnTo>
                    <a:pt x="0" y="112964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18" name="TextBox 11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119" name="AutoShape 119"/>
          <p:cNvSpPr/>
          <p:nvPr/>
        </p:nvSpPr>
        <p:spPr>
          <a:xfrm rot="3331593">
            <a:off x="12708785" y="3922391"/>
            <a:ext cx="83172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0" name="AutoShape 120"/>
          <p:cNvSpPr/>
          <p:nvPr/>
        </p:nvSpPr>
        <p:spPr>
          <a:xfrm rot="7521915">
            <a:off x="11299554" y="3797294"/>
            <a:ext cx="53400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1" name="AutoShape 121"/>
          <p:cNvSpPr/>
          <p:nvPr/>
        </p:nvSpPr>
        <p:spPr>
          <a:xfrm rot="10769989">
            <a:off x="10726801" y="3581975"/>
            <a:ext cx="994309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2" name="AutoShape 122"/>
          <p:cNvSpPr/>
          <p:nvPr/>
        </p:nvSpPr>
        <p:spPr>
          <a:xfrm rot="5494717">
            <a:off x="12220984" y="3938895"/>
            <a:ext cx="148469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3" name="AutoShape 123"/>
          <p:cNvSpPr/>
          <p:nvPr/>
        </p:nvSpPr>
        <p:spPr>
          <a:xfrm rot="5400000">
            <a:off x="12040882" y="4787269"/>
            <a:ext cx="50458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4" name="AutoShape 124"/>
          <p:cNvSpPr/>
          <p:nvPr/>
        </p:nvSpPr>
        <p:spPr>
          <a:xfrm rot="1025064">
            <a:off x="12274886" y="4658651"/>
            <a:ext cx="82884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5" name="AutoShape 125"/>
          <p:cNvSpPr/>
          <p:nvPr/>
        </p:nvSpPr>
        <p:spPr>
          <a:xfrm rot="5362841">
            <a:off x="14438491" y="4654891"/>
            <a:ext cx="22726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6" name="AutoShape 126"/>
          <p:cNvSpPr/>
          <p:nvPr/>
        </p:nvSpPr>
        <p:spPr>
          <a:xfrm rot="5400000">
            <a:off x="15568801" y="4460334"/>
            <a:ext cx="29608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7" name="AutoShape 127"/>
          <p:cNvSpPr/>
          <p:nvPr/>
        </p:nvSpPr>
        <p:spPr>
          <a:xfrm rot="9434870">
            <a:off x="11604821" y="4675399"/>
            <a:ext cx="716218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8" name="AutoShape 128"/>
          <p:cNvSpPr/>
          <p:nvPr/>
        </p:nvSpPr>
        <p:spPr>
          <a:xfrm rot="5475424">
            <a:off x="11046483" y="4551522"/>
            <a:ext cx="52102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29" name="AutoShape 129"/>
          <p:cNvSpPr/>
          <p:nvPr/>
        </p:nvSpPr>
        <p:spPr>
          <a:xfrm rot="5400000">
            <a:off x="12178672" y="5669730"/>
            <a:ext cx="2290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0" name="AutoShape 130"/>
          <p:cNvSpPr/>
          <p:nvPr/>
        </p:nvSpPr>
        <p:spPr>
          <a:xfrm rot="5400000">
            <a:off x="15596868" y="5229825"/>
            <a:ext cx="239952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1" name="AutoShape 131"/>
          <p:cNvSpPr/>
          <p:nvPr/>
        </p:nvSpPr>
        <p:spPr>
          <a:xfrm rot="5400000">
            <a:off x="16781021" y="4301533"/>
            <a:ext cx="261948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2" name="AutoShape 132"/>
          <p:cNvSpPr/>
          <p:nvPr/>
        </p:nvSpPr>
        <p:spPr>
          <a:xfrm rot="5400000">
            <a:off x="16755027" y="5107924"/>
            <a:ext cx="31393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3" name="AutoShape 133"/>
          <p:cNvSpPr/>
          <p:nvPr/>
        </p:nvSpPr>
        <p:spPr>
          <a:xfrm rot="5400000">
            <a:off x="12155772" y="6440056"/>
            <a:ext cx="2748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4" name="AutoShape 134"/>
          <p:cNvSpPr/>
          <p:nvPr/>
        </p:nvSpPr>
        <p:spPr>
          <a:xfrm rot="5400000">
            <a:off x="10208741" y="3823569"/>
            <a:ext cx="196537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5" name="AutoShape 135"/>
          <p:cNvSpPr/>
          <p:nvPr/>
        </p:nvSpPr>
        <p:spPr>
          <a:xfrm rot="5399999">
            <a:off x="10208435" y="4494567"/>
            <a:ext cx="19715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6" name="AutoShape 136"/>
          <p:cNvSpPr/>
          <p:nvPr/>
        </p:nvSpPr>
        <p:spPr>
          <a:xfrm rot="5400000">
            <a:off x="10158158" y="5019964"/>
            <a:ext cx="29770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37" name="AutoShape 137"/>
          <p:cNvSpPr/>
          <p:nvPr/>
        </p:nvSpPr>
        <p:spPr>
          <a:xfrm rot="5400000">
            <a:off x="10158158" y="5595638"/>
            <a:ext cx="29770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38" name="Group 138"/>
          <p:cNvGrpSpPr/>
          <p:nvPr/>
        </p:nvGrpSpPr>
        <p:grpSpPr>
          <a:xfrm>
            <a:off x="11103329" y="7157063"/>
            <a:ext cx="5012346" cy="781940"/>
            <a:chOff x="0" y="0"/>
            <a:chExt cx="6609980" cy="1031175"/>
          </a:xfrm>
        </p:grpSpPr>
        <p:sp>
          <p:nvSpPr>
            <p:cNvPr id="139" name="Freeform 139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140" name="Freeform 140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41" name="TextBox 141"/>
          <p:cNvSpPr txBox="1"/>
          <p:nvPr/>
        </p:nvSpPr>
        <p:spPr>
          <a:xfrm>
            <a:off x="11327558" y="7280897"/>
            <a:ext cx="4582676" cy="522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0"/>
              </a:lnSpc>
            </a:pPr>
            <a:r>
              <a:rPr lang="en-US" sz="3043" spc="456">
                <a:solidFill>
                  <a:srgbClr val="000000"/>
                </a:solidFill>
                <a:latin typeface="Bebas Neue"/>
              </a:rPr>
              <a:t>by Peter Van Roy</a:t>
            </a:r>
          </a:p>
        </p:txBody>
      </p:sp>
      <p:grpSp>
        <p:nvGrpSpPr>
          <p:cNvPr id="142" name="Group 142"/>
          <p:cNvGrpSpPr/>
          <p:nvPr/>
        </p:nvGrpSpPr>
        <p:grpSpPr>
          <a:xfrm>
            <a:off x="9494352" y="2338312"/>
            <a:ext cx="275787" cy="277970"/>
            <a:chOff x="0" y="0"/>
            <a:chExt cx="60423" cy="60901"/>
          </a:xfrm>
        </p:grpSpPr>
        <p:sp>
          <p:nvSpPr>
            <p:cNvPr id="143" name="Freeform 143"/>
            <p:cNvSpPr/>
            <p:nvPr/>
          </p:nvSpPr>
          <p:spPr>
            <a:xfrm>
              <a:off x="0" y="0"/>
              <a:ext cx="60423" cy="60901"/>
            </a:xfrm>
            <a:custGeom>
              <a:avLst/>
              <a:gdLst/>
              <a:ahLst/>
              <a:cxnLst/>
              <a:rect l="l" t="t" r="r" b="b"/>
              <a:pathLst>
                <a:path w="60423" h="60901">
                  <a:moveTo>
                    <a:pt x="0" y="0"/>
                  </a:moveTo>
                  <a:lnTo>
                    <a:pt x="60423" y="0"/>
                  </a:lnTo>
                  <a:lnTo>
                    <a:pt x="60423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>
              <a:solidFill>
                <a:srgbClr val="000000"/>
              </a:solidFill>
            </a:ln>
          </p:spPr>
        </p:sp>
        <p:sp>
          <p:nvSpPr>
            <p:cNvPr id="144" name="TextBox 14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145" name="AutoShape 145"/>
          <p:cNvSpPr/>
          <p:nvPr/>
        </p:nvSpPr>
        <p:spPr>
          <a:xfrm>
            <a:off x="9483550" y="2961089"/>
            <a:ext cx="29739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46" name="TextBox 146"/>
          <p:cNvSpPr txBox="1"/>
          <p:nvPr/>
        </p:nvSpPr>
        <p:spPr>
          <a:xfrm>
            <a:off x="9994260" y="2138126"/>
            <a:ext cx="2023339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paradigma</a:t>
            </a:r>
          </a:p>
        </p:txBody>
      </p:sp>
      <p:sp>
        <p:nvSpPr>
          <p:cNvPr id="147" name="TextBox 147"/>
          <p:cNvSpPr txBox="1"/>
          <p:nvPr/>
        </p:nvSpPr>
        <p:spPr>
          <a:xfrm>
            <a:off x="9994260" y="2664861"/>
            <a:ext cx="2023339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conceito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9626559" y="742863"/>
            <a:ext cx="6464208" cy="8801273"/>
            <a:chOff x="0" y="0"/>
            <a:chExt cx="12685280" cy="17271506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12621780" cy="17208007"/>
            </a:xfrm>
            <a:custGeom>
              <a:avLst/>
              <a:gdLst/>
              <a:ahLst/>
              <a:cxnLst/>
              <a:rect l="l" t="t" r="r" b="b"/>
              <a:pathLst>
                <a:path w="12621780" h="17208007">
                  <a:moveTo>
                    <a:pt x="12529070" y="17208007"/>
                  </a:moveTo>
                  <a:lnTo>
                    <a:pt x="92710" y="17208007"/>
                  </a:lnTo>
                  <a:cubicBezTo>
                    <a:pt x="41910" y="17208007"/>
                    <a:pt x="0" y="17166096"/>
                    <a:pt x="0" y="1711529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2527800" y="0"/>
                  </a:lnTo>
                  <a:cubicBezTo>
                    <a:pt x="12578600" y="0"/>
                    <a:pt x="12620510" y="41910"/>
                    <a:pt x="12620510" y="92710"/>
                  </a:cubicBezTo>
                  <a:lnTo>
                    <a:pt x="12620510" y="17114027"/>
                  </a:lnTo>
                  <a:cubicBezTo>
                    <a:pt x="12621780" y="17166096"/>
                    <a:pt x="12579870" y="17208007"/>
                    <a:pt x="12529070" y="17208007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2685281" cy="17271507"/>
            </a:xfrm>
            <a:custGeom>
              <a:avLst/>
              <a:gdLst/>
              <a:ahLst/>
              <a:cxnLst/>
              <a:rect l="l" t="t" r="r" b="b"/>
              <a:pathLst>
                <a:path w="12685281" h="17271507">
                  <a:moveTo>
                    <a:pt x="12560820" y="59690"/>
                  </a:moveTo>
                  <a:cubicBezTo>
                    <a:pt x="12596380" y="59690"/>
                    <a:pt x="12625591" y="88900"/>
                    <a:pt x="12625591" y="124460"/>
                  </a:cubicBezTo>
                  <a:lnTo>
                    <a:pt x="12625591" y="17147046"/>
                  </a:lnTo>
                  <a:cubicBezTo>
                    <a:pt x="12625591" y="17182607"/>
                    <a:pt x="12596380" y="17211816"/>
                    <a:pt x="12560820" y="17211816"/>
                  </a:cubicBezTo>
                  <a:lnTo>
                    <a:pt x="124460" y="17211816"/>
                  </a:lnTo>
                  <a:cubicBezTo>
                    <a:pt x="88900" y="17211816"/>
                    <a:pt x="59690" y="17182607"/>
                    <a:pt x="59690" y="1714704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2560820" y="59690"/>
                  </a:lnTo>
                  <a:moveTo>
                    <a:pt x="125608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7147046"/>
                  </a:lnTo>
                  <a:cubicBezTo>
                    <a:pt x="0" y="17215627"/>
                    <a:pt x="55880" y="17271507"/>
                    <a:pt x="124460" y="17271507"/>
                  </a:cubicBezTo>
                  <a:lnTo>
                    <a:pt x="12560820" y="17271507"/>
                  </a:lnTo>
                  <a:cubicBezTo>
                    <a:pt x="12629400" y="17271507"/>
                    <a:pt x="12685281" y="17215627"/>
                    <a:pt x="12685281" y="17147046"/>
                  </a:cubicBezTo>
                  <a:lnTo>
                    <a:pt x="12685281" y="124460"/>
                  </a:lnTo>
                  <a:cubicBezTo>
                    <a:pt x="12685281" y="55880"/>
                    <a:pt x="12629400" y="0"/>
                    <a:pt x="125608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AutoShape 5"/>
          <p:cNvSpPr/>
          <p:nvPr/>
        </p:nvSpPr>
        <p:spPr>
          <a:xfrm rot="-5400000">
            <a:off x="6049084" y="5138737"/>
            <a:ext cx="6464208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0175505" y="6888357"/>
            <a:ext cx="6745019" cy="914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64"/>
              </a:lnSpc>
            </a:pPr>
            <a:r>
              <a:rPr lang="en-US" sz="5260">
                <a:solidFill>
                  <a:srgbClr val="000000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7" name="Group 7"/>
          <p:cNvGrpSpPr/>
          <p:nvPr/>
        </p:nvGrpSpPr>
        <p:grpSpPr>
          <a:xfrm rot="-5400000">
            <a:off x="9186776" y="5801462"/>
            <a:ext cx="188823" cy="186954"/>
            <a:chOff x="0" y="0"/>
            <a:chExt cx="1008785" cy="998798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0" name="Group 10"/>
          <p:cNvGrpSpPr/>
          <p:nvPr/>
        </p:nvGrpSpPr>
        <p:grpSpPr>
          <a:xfrm rot="-5400000">
            <a:off x="9186776" y="2795707"/>
            <a:ext cx="188823" cy="186954"/>
            <a:chOff x="0" y="0"/>
            <a:chExt cx="1008785" cy="998798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0175505" y="2379725"/>
            <a:ext cx="6554384" cy="914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64"/>
              </a:lnSpc>
            </a:pPr>
            <a:r>
              <a:rPr lang="en-US" sz="5260">
                <a:solidFill>
                  <a:srgbClr val="000000"/>
                </a:solidFill>
                <a:latin typeface="Bebas Neue Bold"/>
              </a:rPr>
              <a:t>REvisão </a:t>
            </a:r>
          </a:p>
        </p:txBody>
      </p:sp>
      <p:grpSp>
        <p:nvGrpSpPr>
          <p:cNvPr id="14" name="Group 14"/>
          <p:cNvGrpSpPr/>
          <p:nvPr/>
        </p:nvGrpSpPr>
        <p:grpSpPr>
          <a:xfrm rot="-5400000">
            <a:off x="9186776" y="4298584"/>
            <a:ext cx="188823" cy="186954"/>
            <a:chOff x="0" y="0"/>
            <a:chExt cx="1008785" cy="998798"/>
          </a:xfrm>
        </p:grpSpPr>
        <p:sp>
          <p:nvSpPr>
            <p:cNvPr id="15" name="Freeform 15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10175505" y="3882603"/>
            <a:ext cx="6745019" cy="914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64"/>
              </a:lnSpc>
            </a:pPr>
            <a:r>
              <a:rPr lang="en-US" sz="5260">
                <a:solidFill>
                  <a:srgbClr val="000000"/>
                </a:solidFill>
                <a:latin typeface="Bebas Neue Bold"/>
              </a:rPr>
              <a:t>paradigmas de programação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175505" y="5385480"/>
            <a:ext cx="6745019" cy="914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64"/>
              </a:lnSpc>
            </a:pPr>
            <a:r>
              <a:rPr lang="en-US" sz="5260">
                <a:solidFill>
                  <a:srgbClr val="000000"/>
                </a:solidFill>
                <a:latin typeface="Bebas Neue Bold"/>
              </a:rPr>
              <a:t>orientação a objetos</a:t>
            </a:r>
          </a:p>
        </p:txBody>
      </p:sp>
      <p:grpSp>
        <p:nvGrpSpPr>
          <p:cNvPr id="19" name="Group 19"/>
          <p:cNvGrpSpPr/>
          <p:nvPr/>
        </p:nvGrpSpPr>
        <p:grpSpPr>
          <a:xfrm rot="-5400000">
            <a:off x="9186776" y="7304339"/>
            <a:ext cx="188823" cy="186954"/>
            <a:chOff x="0" y="0"/>
            <a:chExt cx="1008785" cy="998798"/>
          </a:xfrm>
        </p:grpSpPr>
        <p:sp>
          <p:nvSpPr>
            <p:cNvPr id="20" name="Freeform 20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2" name="AutoShape 22"/>
          <p:cNvSpPr/>
          <p:nvPr/>
        </p:nvSpPr>
        <p:spPr>
          <a:xfrm rot="-5400000">
            <a:off x="3648935" y="5133975"/>
            <a:ext cx="8229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3" name="Group 23"/>
          <p:cNvGrpSpPr/>
          <p:nvPr/>
        </p:nvGrpSpPr>
        <p:grpSpPr>
          <a:xfrm>
            <a:off x="447291" y="2903993"/>
            <a:ext cx="7777430" cy="4479014"/>
            <a:chOff x="0" y="0"/>
            <a:chExt cx="10369906" cy="5972019"/>
          </a:xfrm>
        </p:grpSpPr>
        <p:sp>
          <p:nvSpPr>
            <p:cNvPr id="24" name="TextBox 24"/>
            <p:cNvSpPr txBox="1"/>
            <p:nvPr/>
          </p:nvSpPr>
          <p:spPr>
            <a:xfrm>
              <a:off x="0" y="1882808"/>
              <a:ext cx="10126313" cy="23456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601"/>
                </a:lnSpc>
              </a:pPr>
              <a:r>
                <a:rPr lang="en-US" sz="12601">
                  <a:solidFill>
                    <a:srgbClr val="000000"/>
                  </a:solidFill>
                  <a:latin typeface="Bebas Neue Bold"/>
                </a:rPr>
                <a:t>ORIENTAÇÃO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243594" y="3626414"/>
              <a:ext cx="10126313" cy="23456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601"/>
                </a:lnSpc>
              </a:pPr>
              <a:r>
                <a:rPr lang="en-US" sz="12601">
                  <a:solidFill>
                    <a:srgbClr val="000000"/>
                  </a:solidFill>
                  <a:latin typeface="Bebas Neue Bold"/>
                </a:rPr>
                <a:t>OBJETOS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091957" y="3150860"/>
              <a:ext cx="1978877" cy="20920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57"/>
                </a:lnSpc>
              </a:pPr>
              <a:r>
                <a:rPr lang="en-US" sz="11357" dirty="0">
                  <a:solidFill>
                    <a:srgbClr val="B91646"/>
                  </a:solidFill>
                  <a:latin typeface="Brittany"/>
                </a:rPr>
                <a:t>a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993345" y="180975"/>
              <a:ext cx="6626810" cy="17396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477"/>
                </a:lnSpc>
              </a:pPr>
              <a:r>
                <a:rPr lang="en-US" sz="9477" dirty="0" err="1">
                  <a:solidFill>
                    <a:srgbClr val="B91646"/>
                  </a:solidFill>
                  <a:latin typeface="Brittany"/>
                </a:rPr>
                <a:t>introdução</a:t>
              </a:r>
              <a:r>
                <a:rPr lang="en-US" sz="9477" dirty="0">
                  <a:solidFill>
                    <a:srgbClr val="B91646"/>
                  </a:solidFill>
                  <a:latin typeface="Brittany"/>
                </a:rPr>
                <a:t> à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registro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Meramente um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declaração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de algo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Meramente um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declaração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de algo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815805" y="4467738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Mais focado no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o que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que no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como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Meramente um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declaração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de algo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815805" y="4467738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Mais focado no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o que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que no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como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815805" y="5137163"/>
            <a:ext cx="7006171" cy="963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Define verdades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imutáveis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levando aos mesmos resultados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sempre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Meramente um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declaração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de algo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815805" y="4467738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Mais focado no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o que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que no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como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815805" y="5137163"/>
            <a:ext cx="7006171" cy="963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Define verdades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imutáveis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levando aos mesmos resultados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sempre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815805" y="6224919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Exemplos: HTML, XML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587079" y="2495063"/>
            <a:ext cx="17113841" cy="5277823"/>
            <a:chOff x="0" y="0"/>
            <a:chExt cx="22054097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21990597" cy="6737873"/>
            </a:xfrm>
            <a:custGeom>
              <a:avLst/>
              <a:gdLst/>
              <a:ahLst/>
              <a:cxnLst/>
              <a:rect l="l" t="t" r="r" b="b"/>
              <a:pathLst>
                <a:path w="21990597" h="6737873">
                  <a:moveTo>
                    <a:pt x="21897887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896617" y="0"/>
                  </a:lnTo>
                  <a:cubicBezTo>
                    <a:pt x="21947417" y="0"/>
                    <a:pt x="21989328" y="41910"/>
                    <a:pt x="21989328" y="92710"/>
                  </a:cubicBezTo>
                  <a:lnTo>
                    <a:pt x="21989328" y="6643894"/>
                  </a:lnTo>
                  <a:cubicBezTo>
                    <a:pt x="21990597" y="6695963"/>
                    <a:pt x="21948687" y="6737873"/>
                    <a:pt x="21897887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22054097" cy="6801373"/>
            </a:xfrm>
            <a:custGeom>
              <a:avLst/>
              <a:gdLst/>
              <a:ahLst/>
              <a:cxnLst/>
              <a:rect l="l" t="t" r="r" b="b"/>
              <a:pathLst>
                <a:path w="22054097" h="6801373">
                  <a:moveTo>
                    <a:pt x="21929637" y="59690"/>
                  </a:moveTo>
                  <a:cubicBezTo>
                    <a:pt x="21965197" y="59690"/>
                    <a:pt x="21994408" y="88900"/>
                    <a:pt x="21994408" y="124460"/>
                  </a:cubicBezTo>
                  <a:lnTo>
                    <a:pt x="21994408" y="6676913"/>
                  </a:lnTo>
                  <a:cubicBezTo>
                    <a:pt x="21994408" y="6712473"/>
                    <a:pt x="21965197" y="6741684"/>
                    <a:pt x="21929637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929637" y="59690"/>
                  </a:lnTo>
                  <a:moveTo>
                    <a:pt x="219296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21929637" y="6801373"/>
                  </a:lnTo>
                  <a:cubicBezTo>
                    <a:pt x="21998217" y="6801373"/>
                    <a:pt x="22054097" y="6745494"/>
                    <a:pt x="22054097" y="6676913"/>
                  </a:cubicBezTo>
                  <a:lnTo>
                    <a:pt x="22054097" y="124460"/>
                  </a:lnTo>
                  <a:cubicBezTo>
                    <a:pt x="22054097" y="55880"/>
                    <a:pt x="21998217" y="0"/>
                    <a:pt x="219296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03783" y="2765512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08189" y="3770568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Meramente um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declaração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de algo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408189" y="4439992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Mais focado no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o que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que no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como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408189" y="5109417"/>
            <a:ext cx="7006171" cy="963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Define verdades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imutáveis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levando aos mesmos resultados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sempre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408189" y="619717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Exemplos: HTML, XML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8942007" y="3039256"/>
            <a:ext cx="8086658" cy="4102654"/>
            <a:chOff x="0" y="0"/>
            <a:chExt cx="1621973" cy="822885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621973" cy="822886"/>
            </a:xfrm>
            <a:custGeom>
              <a:avLst/>
              <a:gdLst/>
              <a:ahLst/>
              <a:cxnLst/>
              <a:rect l="l" t="t" r="r" b="b"/>
              <a:pathLst>
                <a:path w="1621973" h="822886">
                  <a:moveTo>
                    <a:pt x="0" y="0"/>
                  </a:moveTo>
                  <a:lnTo>
                    <a:pt x="1621973" y="0"/>
                  </a:lnTo>
                  <a:lnTo>
                    <a:pt x="1621973" y="822886"/>
                  </a:lnTo>
                  <a:lnTo>
                    <a:pt x="0" y="82288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9150709" y="2887541"/>
            <a:ext cx="8086658" cy="4044203"/>
            <a:chOff x="0" y="0"/>
            <a:chExt cx="1621973" cy="811162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621973" cy="811162"/>
            </a:xfrm>
            <a:custGeom>
              <a:avLst/>
              <a:gdLst/>
              <a:ahLst/>
              <a:cxnLst/>
              <a:rect l="l" t="t" r="r" b="b"/>
              <a:pathLst>
                <a:path w="1621973" h="811162">
                  <a:moveTo>
                    <a:pt x="0" y="0"/>
                  </a:moveTo>
                  <a:lnTo>
                    <a:pt x="1621973" y="0"/>
                  </a:lnTo>
                  <a:lnTo>
                    <a:pt x="1621973" y="811162"/>
                  </a:lnTo>
                  <a:lnTo>
                    <a:pt x="0" y="811162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47" name="TextBox 4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9150709" y="2887541"/>
            <a:ext cx="8086658" cy="420492"/>
            <a:chOff x="0" y="0"/>
            <a:chExt cx="2221190" cy="115498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2221190" cy="115498"/>
            </a:xfrm>
            <a:custGeom>
              <a:avLst/>
              <a:gdLst/>
              <a:ahLst/>
              <a:cxnLst/>
              <a:rect l="l" t="t" r="r" b="b"/>
              <a:pathLst>
                <a:path w="2221190" h="115498">
                  <a:moveTo>
                    <a:pt x="0" y="0"/>
                  </a:moveTo>
                  <a:lnTo>
                    <a:pt x="2221190" y="0"/>
                  </a:lnTo>
                  <a:lnTo>
                    <a:pt x="2221190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50" name="TextBox 5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51" name="Picture 51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9257933" y="2987962"/>
            <a:ext cx="670929" cy="219652"/>
          </a:xfrm>
          <a:prstGeom prst="rect">
            <a:avLst/>
          </a:prstGeom>
        </p:spPr>
      </p:pic>
      <p:sp>
        <p:nvSpPr>
          <p:cNvPr id="52" name="TextBox 52"/>
          <p:cNvSpPr txBox="1"/>
          <p:nvPr/>
        </p:nvSpPr>
        <p:spPr>
          <a:xfrm>
            <a:off x="9436769" y="3371408"/>
            <a:ext cx="6629400" cy="3190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&lt;note&gt;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&lt;to&gt;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Claudio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&lt;/to&gt;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&lt;from&gt;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Rafael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&lt;/from&gt;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&lt;heading&gt;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Lembrete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&lt;/heading&gt;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&lt;body&gt;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Lavar a louça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&lt;/body&gt;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&lt;/note&gt;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587079" y="2495063"/>
            <a:ext cx="17113841" cy="5277823"/>
            <a:chOff x="0" y="0"/>
            <a:chExt cx="22054097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21990597" cy="6737873"/>
            </a:xfrm>
            <a:custGeom>
              <a:avLst/>
              <a:gdLst/>
              <a:ahLst/>
              <a:cxnLst/>
              <a:rect l="l" t="t" r="r" b="b"/>
              <a:pathLst>
                <a:path w="21990597" h="6737873">
                  <a:moveTo>
                    <a:pt x="21897887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896617" y="0"/>
                  </a:lnTo>
                  <a:cubicBezTo>
                    <a:pt x="21947417" y="0"/>
                    <a:pt x="21989328" y="41910"/>
                    <a:pt x="21989328" y="92710"/>
                  </a:cubicBezTo>
                  <a:lnTo>
                    <a:pt x="21989328" y="6643894"/>
                  </a:lnTo>
                  <a:cubicBezTo>
                    <a:pt x="21990597" y="6695963"/>
                    <a:pt x="21948687" y="6737873"/>
                    <a:pt x="21897887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22054097" cy="6801373"/>
            </a:xfrm>
            <a:custGeom>
              <a:avLst/>
              <a:gdLst/>
              <a:ahLst/>
              <a:cxnLst/>
              <a:rect l="l" t="t" r="r" b="b"/>
              <a:pathLst>
                <a:path w="22054097" h="6801373">
                  <a:moveTo>
                    <a:pt x="21929637" y="59690"/>
                  </a:moveTo>
                  <a:cubicBezTo>
                    <a:pt x="21965197" y="59690"/>
                    <a:pt x="21994408" y="88900"/>
                    <a:pt x="21994408" y="124460"/>
                  </a:cubicBezTo>
                  <a:lnTo>
                    <a:pt x="21994408" y="6676913"/>
                  </a:lnTo>
                  <a:cubicBezTo>
                    <a:pt x="21994408" y="6712473"/>
                    <a:pt x="21965197" y="6741684"/>
                    <a:pt x="21929637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929637" y="59690"/>
                  </a:lnTo>
                  <a:moveTo>
                    <a:pt x="219296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21929637" y="6801373"/>
                  </a:lnTo>
                  <a:cubicBezTo>
                    <a:pt x="21998217" y="6801373"/>
                    <a:pt x="22054097" y="6745494"/>
                    <a:pt x="22054097" y="6676913"/>
                  </a:cubicBezTo>
                  <a:lnTo>
                    <a:pt x="22054097" y="124460"/>
                  </a:lnTo>
                  <a:cubicBezTo>
                    <a:pt x="22054097" y="55880"/>
                    <a:pt x="21998217" y="0"/>
                    <a:pt x="219296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03783" y="2765512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08189" y="3770568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Meramente um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declaração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de algo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408189" y="4439992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Mais focado no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o que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que no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como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408189" y="5109417"/>
            <a:ext cx="7006171" cy="963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Define verdades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imutáveis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levando aos mesmos resultados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sempre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408189" y="619717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Exemplos: HTML, XML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8963940" y="2149771"/>
            <a:ext cx="8086658" cy="6120122"/>
            <a:chOff x="0" y="0"/>
            <a:chExt cx="1621973" cy="1227537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621973" cy="1227537"/>
            </a:xfrm>
            <a:custGeom>
              <a:avLst/>
              <a:gdLst/>
              <a:ahLst/>
              <a:cxnLst/>
              <a:rect l="l" t="t" r="r" b="b"/>
              <a:pathLst>
                <a:path w="1621973" h="1227537">
                  <a:moveTo>
                    <a:pt x="0" y="0"/>
                  </a:moveTo>
                  <a:lnTo>
                    <a:pt x="1621973" y="0"/>
                  </a:lnTo>
                  <a:lnTo>
                    <a:pt x="1621973" y="1227537"/>
                  </a:lnTo>
                  <a:lnTo>
                    <a:pt x="0" y="122753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9172642" y="1998057"/>
            <a:ext cx="8086658" cy="6055682"/>
            <a:chOff x="0" y="0"/>
            <a:chExt cx="1621973" cy="1214612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621973" cy="1214612"/>
            </a:xfrm>
            <a:custGeom>
              <a:avLst/>
              <a:gdLst/>
              <a:ahLst/>
              <a:cxnLst/>
              <a:rect l="l" t="t" r="r" b="b"/>
              <a:pathLst>
                <a:path w="1621973" h="1214612">
                  <a:moveTo>
                    <a:pt x="0" y="0"/>
                  </a:moveTo>
                  <a:lnTo>
                    <a:pt x="1621973" y="0"/>
                  </a:lnTo>
                  <a:lnTo>
                    <a:pt x="1621973" y="1214612"/>
                  </a:lnTo>
                  <a:lnTo>
                    <a:pt x="0" y="1214612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47" name="TextBox 4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9172642" y="1998057"/>
            <a:ext cx="8086658" cy="420492"/>
            <a:chOff x="0" y="0"/>
            <a:chExt cx="2221190" cy="115498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2221190" cy="115498"/>
            </a:xfrm>
            <a:custGeom>
              <a:avLst/>
              <a:gdLst/>
              <a:ahLst/>
              <a:cxnLst/>
              <a:rect l="l" t="t" r="r" b="b"/>
              <a:pathLst>
                <a:path w="2221190" h="115498">
                  <a:moveTo>
                    <a:pt x="0" y="0"/>
                  </a:moveTo>
                  <a:lnTo>
                    <a:pt x="2221190" y="0"/>
                  </a:lnTo>
                  <a:lnTo>
                    <a:pt x="2221190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50" name="TextBox 5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51" name="Picture 51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9279866" y="2098477"/>
            <a:ext cx="670929" cy="219652"/>
          </a:xfrm>
          <a:prstGeom prst="rect">
            <a:avLst/>
          </a:prstGeom>
        </p:spPr>
      </p:pic>
      <p:sp>
        <p:nvSpPr>
          <p:cNvPr id="52" name="TextBox 52"/>
          <p:cNvSpPr txBox="1"/>
          <p:nvPr/>
        </p:nvSpPr>
        <p:spPr>
          <a:xfrm>
            <a:off x="9458702" y="2481924"/>
            <a:ext cx="7086600" cy="532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&lt;!DOCTYPE html&gt;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&lt;html&gt;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&lt;head&gt;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  &lt;title&gt;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Título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&lt;/title&gt;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&lt;/head&gt;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&lt;body&gt;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  &lt;h1&gt;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Cabeçalho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&lt;/h1&gt;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  &lt;p&gt;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Um parágrafo simples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&lt;/p&gt;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&lt;/body&gt;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&lt;/html&gt;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94" r="194"/>
          <a:stretch>
            <a:fillRect/>
          </a:stretch>
        </p:blipFill>
        <p:spPr>
          <a:xfrm>
            <a:off x="10068174" y="2784209"/>
            <a:ext cx="6920588" cy="471858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40178" y="3319805"/>
            <a:ext cx="6048450" cy="38188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O QUE É UMA </a:t>
            </a:r>
            <a:r>
              <a:rPr lang="en-US" sz="9722">
                <a:solidFill>
                  <a:srgbClr val="B91646"/>
                </a:solidFill>
                <a:latin typeface="Bebas Neue Bold"/>
              </a:rPr>
              <a:t>LINGUAGEM DE PROGRAMAÇÃO</a:t>
            </a:r>
            <a:r>
              <a:rPr lang="en-US" sz="9722">
                <a:solidFill>
                  <a:srgbClr val="000000"/>
                </a:solidFill>
                <a:latin typeface="Bebas Neue Bold"/>
              </a:rPr>
              <a:t>?</a:t>
            </a:r>
          </a:p>
        </p:txBody>
      </p:sp>
      <p:sp>
        <p:nvSpPr>
          <p:cNvPr id="4" name="AutoShape 4"/>
          <p:cNvSpPr/>
          <p:nvPr/>
        </p:nvSpPr>
        <p:spPr>
          <a:xfrm rot="5400000">
            <a:off x="6111547" y="5133975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29" name="AutoShape 29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0" name="AutoShape 30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1" name="TextBox 31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29" name="AutoShape 29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0" name="AutoShape 30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1" name="TextBox 31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Sintaxe  semelhante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funções matemáticas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29" name="AutoShape 29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0" name="AutoShape 30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1" name="TextBox 31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815805" y="4495957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Onde variáveis são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imutáveis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Sintaxe  semelhante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funções matemáticas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29" name="AutoShape 29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0" name="AutoShape 30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1" name="TextBox 31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815805" y="4495957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Onde variáveis são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imutáveis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815805" y="5193601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Não efetua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mudanças de estado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Sintaxe  semelhante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funções matemáticas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29" name="AutoShape 29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0" name="AutoShape 30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1" name="TextBox 31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815805" y="4495957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Onde variáveis são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imutáveis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815805" y="5193601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Não efetua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mudanças de estado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815805" y="5891245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Não possui operações iterativas (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laços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)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Sintaxe  semelhante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funções matemáticas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29" name="AutoShape 29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0" name="AutoShape 30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1" name="TextBox 31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815805" y="6588889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Exemplos: Haskell, Javascript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815805" y="4495957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Onde variáveis são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imutáveis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815805" y="5193601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Não efetua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mudanças de estado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815805" y="5891245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Não possui operações iterativas (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laços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)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Sintaxe  semelhante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funções matemáticas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29" name="AutoShape 29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0" name="AutoShape 30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1" name="TextBox 31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5" name="Freeform 35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6" name="Freeform 36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7" name="TextBox 37"/>
          <p:cNvSpPr txBox="1"/>
          <p:nvPr/>
        </p:nvSpPr>
        <p:spPr>
          <a:xfrm>
            <a:off x="9815805" y="6588889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Exemplos: Haskell, Javascript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9815805" y="4495957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Onde variáveis são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imutáveis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9815805" y="5193601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Não efetua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mudanças de estado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9815805" y="5891245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Não possui operações iterativas (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laços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)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311398" y="2793257"/>
            <a:ext cx="3404834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Sintaxe  semelhante 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funções matemáticas</a:t>
            </a:r>
          </a:p>
        </p:txBody>
      </p:sp>
      <p:sp>
        <p:nvSpPr>
          <p:cNvPr id="45" name="AutoShape 45"/>
          <p:cNvSpPr/>
          <p:nvPr/>
        </p:nvSpPr>
        <p:spPr>
          <a:xfrm rot="-5400000">
            <a:off x="15775509" y="5814839"/>
            <a:ext cx="2092932" cy="0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6" name="Group 46"/>
          <p:cNvGrpSpPr/>
          <p:nvPr/>
        </p:nvGrpSpPr>
        <p:grpSpPr>
          <a:xfrm>
            <a:off x="14377596" y="6750814"/>
            <a:ext cx="3956316" cy="1187676"/>
            <a:chOff x="0" y="0"/>
            <a:chExt cx="18676569" cy="5606657"/>
          </a:xfrm>
        </p:grpSpPr>
        <p:sp>
          <p:nvSpPr>
            <p:cNvPr id="47" name="Freeform 47"/>
            <p:cNvSpPr/>
            <p:nvPr/>
          </p:nvSpPr>
          <p:spPr>
            <a:xfrm>
              <a:off x="31750" y="31750"/>
              <a:ext cx="18613069" cy="5543157"/>
            </a:xfrm>
            <a:custGeom>
              <a:avLst/>
              <a:gdLst/>
              <a:ahLst/>
              <a:cxnLst/>
              <a:rect l="l" t="t" r="r" b="b"/>
              <a:pathLst>
                <a:path w="18613069" h="5543157">
                  <a:moveTo>
                    <a:pt x="18520359" y="5543157"/>
                  </a:moveTo>
                  <a:lnTo>
                    <a:pt x="92710" y="5543157"/>
                  </a:lnTo>
                  <a:cubicBezTo>
                    <a:pt x="41910" y="5543157"/>
                    <a:pt x="0" y="5501247"/>
                    <a:pt x="0" y="5450447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8519090" y="0"/>
                  </a:lnTo>
                  <a:cubicBezTo>
                    <a:pt x="18569890" y="0"/>
                    <a:pt x="18611799" y="41910"/>
                    <a:pt x="18611799" y="92710"/>
                  </a:cubicBezTo>
                  <a:lnTo>
                    <a:pt x="18611799" y="5449177"/>
                  </a:lnTo>
                  <a:cubicBezTo>
                    <a:pt x="18613069" y="5501247"/>
                    <a:pt x="18571159" y="5543157"/>
                    <a:pt x="18520359" y="5543157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48" name="Freeform 48"/>
            <p:cNvSpPr/>
            <p:nvPr/>
          </p:nvSpPr>
          <p:spPr>
            <a:xfrm>
              <a:off x="0" y="0"/>
              <a:ext cx="18676569" cy="5606657"/>
            </a:xfrm>
            <a:custGeom>
              <a:avLst/>
              <a:gdLst/>
              <a:ahLst/>
              <a:cxnLst/>
              <a:rect l="l" t="t" r="r" b="b"/>
              <a:pathLst>
                <a:path w="18676569" h="5606657">
                  <a:moveTo>
                    <a:pt x="18552109" y="59690"/>
                  </a:moveTo>
                  <a:cubicBezTo>
                    <a:pt x="18587669" y="59690"/>
                    <a:pt x="18616879" y="88900"/>
                    <a:pt x="18616879" y="124460"/>
                  </a:cubicBezTo>
                  <a:lnTo>
                    <a:pt x="18616879" y="5482197"/>
                  </a:lnTo>
                  <a:cubicBezTo>
                    <a:pt x="18616879" y="5517757"/>
                    <a:pt x="18587669" y="5546967"/>
                    <a:pt x="18552109" y="5546967"/>
                  </a:cubicBezTo>
                  <a:lnTo>
                    <a:pt x="124460" y="5546967"/>
                  </a:lnTo>
                  <a:cubicBezTo>
                    <a:pt x="88900" y="5546967"/>
                    <a:pt x="59690" y="5517757"/>
                    <a:pt x="59690" y="5482197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8552109" y="59690"/>
                  </a:lnTo>
                  <a:moveTo>
                    <a:pt x="1855210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5482197"/>
                  </a:lnTo>
                  <a:cubicBezTo>
                    <a:pt x="0" y="5550777"/>
                    <a:pt x="55880" y="5606657"/>
                    <a:pt x="124460" y="5606657"/>
                  </a:cubicBezTo>
                  <a:lnTo>
                    <a:pt x="18552109" y="5606657"/>
                  </a:lnTo>
                  <a:cubicBezTo>
                    <a:pt x="18620690" y="5606657"/>
                    <a:pt x="18676569" y="5550777"/>
                    <a:pt x="18676569" y="5482197"/>
                  </a:cubicBezTo>
                  <a:lnTo>
                    <a:pt x="18676569" y="124460"/>
                  </a:lnTo>
                  <a:cubicBezTo>
                    <a:pt x="18676569" y="55880"/>
                    <a:pt x="18620690" y="0"/>
                    <a:pt x="1855210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9" name="TextBox 49"/>
          <p:cNvSpPr txBox="1"/>
          <p:nvPr/>
        </p:nvSpPr>
        <p:spPr>
          <a:xfrm>
            <a:off x="14648372" y="6779389"/>
            <a:ext cx="3398309" cy="963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FBF3E4"/>
                </a:solidFill>
                <a:latin typeface="Poppins"/>
              </a:rPr>
              <a:t>Em linguagens puramente funcionais</a:t>
            </a:r>
          </a:p>
        </p:txBody>
      </p:sp>
      <p:sp>
        <p:nvSpPr>
          <p:cNvPr id="50" name="AutoShape 50"/>
          <p:cNvSpPr/>
          <p:nvPr/>
        </p:nvSpPr>
        <p:spPr>
          <a:xfrm rot="10799999">
            <a:off x="14609011" y="4768373"/>
            <a:ext cx="2212965" cy="0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51" name="AutoShape 51"/>
          <p:cNvSpPr/>
          <p:nvPr/>
        </p:nvSpPr>
        <p:spPr>
          <a:xfrm rot="-10800000">
            <a:off x="15058128" y="5466017"/>
            <a:ext cx="1763847" cy="0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52" name="AutoShape 52"/>
          <p:cNvSpPr/>
          <p:nvPr/>
        </p:nvSpPr>
        <p:spPr>
          <a:xfrm rot="-10800000">
            <a:off x="16056625" y="6163661"/>
            <a:ext cx="765350" cy="0"/>
          </a:xfrm>
          <a:prstGeom prst="line">
            <a:avLst/>
          </a:prstGeom>
          <a:ln w="4762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29" name="AutoShape 29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0" name="AutoShape 30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1" name="TextBox 31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587079" y="2495063"/>
            <a:ext cx="17113841" cy="5277823"/>
            <a:chOff x="0" y="0"/>
            <a:chExt cx="22054097" cy="6801373"/>
          </a:xfrm>
        </p:grpSpPr>
        <p:sp>
          <p:nvSpPr>
            <p:cNvPr id="37" name="Freeform 37"/>
            <p:cNvSpPr/>
            <p:nvPr/>
          </p:nvSpPr>
          <p:spPr>
            <a:xfrm>
              <a:off x="31750" y="31750"/>
              <a:ext cx="21990597" cy="6737873"/>
            </a:xfrm>
            <a:custGeom>
              <a:avLst/>
              <a:gdLst/>
              <a:ahLst/>
              <a:cxnLst/>
              <a:rect l="l" t="t" r="r" b="b"/>
              <a:pathLst>
                <a:path w="21990597" h="6737873">
                  <a:moveTo>
                    <a:pt x="21897887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896617" y="0"/>
                  </a:lnTo>
                  <a:cubicBezTo>
                    <a:pt x="21947417" y="0"/>
                    <a:pt x="21989328" y="41910"/>
                    <a:pt x="21989328" y="92710"/>
                  </a:cubicBezTo>
                  <a:lnTo>
                    <a:pt x="21989328" y="6643894"/>
                  </a:lnTo>
                  <a:cubicBezTo>
                    <a:pt x="21990597" y="6695963"/>
                    <a:pt x="21948687" y="6737873"/>
                    <a:pt x="21897887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0" y="0"/>
              <a:ext cx="22054097" cy="6801373"/>
            </a:xfrm>
            <a:custGeom>
              <a:avLst/>
              <a:gdLst/>
              <a:ahLst/>
              <a:cxnLst/>
              <a:rect l="l" t="t" r="r" b="b"/>
              <a:pathLst>
                <a:path w="22054097" h="6801373">
                  <a:moveTo>
                    <a:pt x="21929637" y="59690"/>
                  </a:moveTo>
                  <a:cubicBezTo>
                    <a:pt x="21965197" y="59690"/>
                    <a:pt x="21994408" y="88900"/>
                    <a:pt x="21994408" y="124460"/>
                  </a:cubicBezTo>
                  <a:lnTo>
                    <a:pt x="21994408" y="6676913"/>
                  </a:lnTo>
                  <a:cubicBezTo>
                    <a:pt x="21994408" y="6712473"/>
                    <a:pt x="21965197" y="6741684"/>
                    <a:pt x="21929637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929637" y="59690"/>
                  </a:lnTo>
                  <a:moveTo>
                    <a:pt x="219296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21929637" y="6801373"/>
                  </a:lnTo>
                  <a:cubicBezTo>
                    <a:pt x="21998217" y="6801373"/>
                    <a:pt x="22054097" y="6745494"/>
                    <a:pt x="22054097" y="6676913"/>
                  </a:cubicBezTo>
                  <a:lnTo>
                    <a:pt x="22054097" y="124460"/>
                  </a:lnTo>
                  <a:cubicBezTo>
                    <a:pt x="22054097" y="55880"/>
                    <a:pt x="21998217" y="0"/>
                    <a:pt x="219296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9" name="Group 39"/>
          <p:cNvGrpSpPr/>
          <p:nvPr/>
        </p:nvGrpSpPr>
        <p:grpSpPr>
          <a:xfrm>
            <a:off x="903783" y="2888507"/>
            <a:ext cx="7510577" cy="4178538"/>
            <a:chOff x="0" y="0"/>
            <a:chExt cx="10014103" cy="5571384"/>
          </a:xfrm>
        </p:grpSpPr>
        <p:sp>
          <p:nvSpPr>
            <p:cNvPr id="40" name="TextBox 40"/>
            <p:cNvSpPr txBox="1"/>
            <p:nvPr/>
          </p:nvSpPr>
          <p:spPr>
            <a:xfrm>
              <a:off x="672542" y="4971942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Exemplos: Haskell, Javascript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672542" y="2181367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Onde variáveis são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imutáveis</a:t>
              </a:r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672542" y="3111559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Não efetua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mudanças de estado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672542" y="4041750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Não possui operações iterativas (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laços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)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95250"/>
              <a:ext cx="4539779" cy="1062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47"/>
                </a:lnSpc>
              </a:pPr>
              <a:r>
                <a:rPr lang="en-US" sz="4819" spc="481">
                  <a:solidFill>
                    <a:srgbClr val="000000"/>
                  </a:solidFill>
                  <a:latin typeface="Bebas Neue Bold"/>
                </a:rPr>
                <a:t>funcional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672542" y="1251175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Sintaxe  semelhante 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funções matemáticas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8753379" y="3373787"/>
            <a:ext cx="8469724" cy="3672091"/>
            <a:chOff x="0" y="0"/>
            <a:chExt cx="1698806" cy="736526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1698806" cy="736526"/>
            </a:xfrm>
            <a:custGeom>
              <a:avLst/>
              <a:gdLst/>
              <a:ahLst/>
              <a:cxnLst/>
              <a:rect l="l" t="t" r="r" b="b"/>
              <a:pathLst>
                <a:path w="1698806" h="736526">
                  <a:moveTo>
                    <a:pt x="0" y="0"/>
                  </a:moveTo>
                  <a:lnTo>
                    <a:pt x="1698806" y="0"/>
                  </a:lnTo>
                  <a:lnTo>
                    <a:pt x="1698806" y="736526"/>
                  </a:lnTo>
                  <a:lnTo>
                    <a:pt x="0" y="73652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8899908" y="3222072"/>
            <a:ext cx="8526087" cy="3542101"/>
            <a:chOff x="0" y="0"/>
            <a:chExt cx="1710111" cy="710453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1710111" cy="710453"/>
            </a:xfrm>
            <a:custGeom>
              <a:avLst/>
              <a:gdLst/>
              <a:ahLst/>
              <a:cxnLst/>
              <a:rect l="l" t="t" r="r" b="b"/>
              <a:pathLst>
                <a:path w="1710111" h="710453">
                  <a:moveTo>
                    <a:pt x="0" y="0"/>
                  </a:moveTo>
                  <a:lnTo>
                    <a:pt x="1710111" y="0"/>
                  </a:lnTo>
                  <a:lnTo>
                    <a:pt x="1710111" y="710453"/>
                  </a:lnTo>
                  <a:lnTo>
                    <a:pt x="0" y="710453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51" name="TextBox 5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8899908" y="3222072"/>
            <a:ext cx="8526087" cy="420492"/>
            <a:chOff x="0" y="0"/>
            <a:chExt cx="2341889" cy="115498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2341889" cy="115498"/>
            </a:xfrm>
            <a:custGeom>
              <a:avLst/>
              <a:gdLst/>
              <a:ahLst/>
              <a:cxnLst/>
              <a:rect l="l" t="t" r="r" b="b"/>
              <a:pathLst>
                <a:path w="2341889" h="115498">
                  <a:moveTo>
                    <a:pt x="0" y="0"/>
                  </a:moveTo>
                  <a:lnTo>
                    <a:pt x="2341889" y="0"/>
                  </a:lnTo>
                  <a:lnTo>
                    <a:pt x="2341889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54" name="TextBox 5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55" name="Picture 55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9007132" y="3322493"/>
            <a:ext cx="670929" cy="219652"/>
          </a:xfrm>
          <a:prstGeom prst="rect">
            <a:avLst/>
          </a:prstGeom>
        </p:spPr>
      </p:pic>
      <p:sp>
        <p:nvSpPr>
          <p:cNvPr id="56" name="TextBox 56"/>
          <p:cNvSpPr txBox="1"/>
          <p:nvPr/>
        </p:nvSpPr>
        <p:spPr>
          <a:xfrm>
            <a:off x="9183259" y="3721633"/>
            <a:ext cx="8039844" cy="2904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88"/>
              </a:lnSpc>
            </a:pPr>
            <a:r>
              <a:rPr lang="en-US" sz="2705" dirty="0" err="1">
                <a:solidFill>
                  <a:srgbClr val="FBF3E4"/>
                </a:solidFill>
                <a:latin typeface="Fira Code"/>
              </a:rPr>
              <a:t>doubleMe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 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x 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= 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x 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+ 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x</a:t>
            </a:r>
          </a:p>
          <a:p>
            <a:pPr>
              <a:lnSpc>
                <a:spcPts val="3788"/>
              </a:lnSpc>
            </a:pPr>
            <a:r>
              <a:rPr lang="en-US" sz="2705" dirty="0" err="1">
                <a:solidFill>
                  <a:srgbClr val="FBF3E4"/>
                </a:solidFill>
                <a:latin typeface="Fira Code"/>
              </a:rPr>
              <a:t>doubleUs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 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x y 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= 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x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*</a:t>
            </a:r>
            <a:r>
              <a:rPr lang="en-US" sz="2705" dirty="0">
                <a:solidFill>
                  <a:srgbClr val="7ED957"/>
                </a:solidFill>
                <a:latin typeface="Fira Code"/>
              </a:rPr>
              <a:t>2 + 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y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*</a:t>
            </a:r>
            <a:r>
              <a:rPr lang="en-US" sz="2705" dirty="0">
                <a:solidFill>
                  <a:srgbClr val="7ED957"/>
                </a:solidFill>
                <a:latin typeface="Fira Code"/>
              </a:rPr>
              <a:t>2</a:t>
            </a:r>
          </a:p>
          <a:p>
            <a:pPr>
              <a:lnSpc>
                <a:spcPts val="3788"/>
              </a:lnSpc>
            </a:pPr>
            <a:r>
              <a:rPr lang="en-US" sz="2705" dirty="0">
                <a:solidFill>
                  <a:srgbClr val="FBF3E4"/>
                </a:solidFill>
                <a:latin typeface="Fira Code"/>
              </a:rPr>
              <a:t>doubleUs2 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x y 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= </a:t>
            </a:r>
            <a:r>
              <a:rPr lang="en-US" sz="2705" dirty="0" err="1">
                <a:solidFill>
                  <a:srgbClr val="FBF3E4"/>
                </a:solidFill>
                <a:latin typeface="Fira Code"/>
              </a:rPr>
              <a:t>doubleMe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 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x 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+ </a:t>
            </a:r>
            <a:r>
              <a:rPr lang="en-US" sz="2705" dirty="0" err="1">
                <a:solidFill>
                  <a:srgbClr val="FBF3E4"/>
                </a:solidFill>
                <a:latin typeface="Fira Code"/>
              </a:rPr>
              <a:t>doubleMe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 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y</a:t>
            </a:r>
          </a:p>
          <a:p>
            <a:pPr>
              <a:lnSpc>
                <a:spcPts val="3788"/>
              </a:lnSpc>
            </a:pPr>
            <a:endParaRPr lang="en-US" sz="2705" dirty="0">
              <a:solidFill>
                <a:srgbClr val="2DBEB1"/>
              </a:solidFill>
              <a:latin typeface="Fira Code"/>
            </a:endParaRPr>
          </a:p>
          <a:p>
            <a:pPr>
              <a:lnSpc>
                <a:spcPts val="3788"/>
              </a:lnSpc>
            </a:pPr>
            <a:r>
              <a:rPr lang="en-US" sz="2705" dirty="0" err="1">
                <a:solidFill>
                  <a:srgbClr val="B9B7FE"/>
                </a:solidFill>
                <a:latin typeface="Fira Code"/>
              </a:rPr>
              <a:t>ghci</a:t>
            </a:r>
            <a:r>
              <a:rPr lang="en-US" sz="2705" dirty="0">
                <a:solidFill>
                  <a:srgbClr val="B9B7FE"/>
                </a:solidFill>
                <a:latin typeface="Fira Code"/>
              </a:rPr>
              <a:t>&gt;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 </a:t>
            </a:r>
            <a:r>
              <a:rPr lang="en-US" sz="2705" dirty="0" err="1">
                <a:solidFill>
                  <a:srgbClr val="FBF3E4"/>
                </a:solidFill>
                <a:latin typeface="Fira Code"/>
              </a:rPr>
              <a:t>doubleMe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 </a:t>
            </a:r>
            <a:r>
              <a:rPr lang="en-US" sz="2705" dirty="0">
                <a:solidFill>
                  <a:srgbClr val="7ED957"/>
                </a:solidFill>
                <a:latin typeface="Fira Code"/>
              </a:rPr>
              <a:t>9</a:t>
            </a:r>
            <a:r>
              <a:rPr lang="en-US" sz="2705" dirty="0">
                <a:solidFill>
                  <a:srgbClr val="2DBEB1"/>
                </a:solidFill>
                <a:latin typeface="Fira Code"/>
              </a:rPr>
              <a:t> </a:t>
            </a:r>
            <a:r>
              <a:rPr lang="en-US" sz="2705" dirty="0">
                <a:solidFill>
                  <a:srgbClr val="7ED957"/>
                </a:solidFill>
                <a:latin typeface="Fira Code"/>
              </a:rPr>
              <a:t>18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29" name="AutoShape 29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0" name="AutoShape 30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1" name="TextBox 31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587079" y="2495063"/>
            <a:ext cx="17113841" cy="5277823"/>
            <a:chOff x="0" y="0"/>
            <a:chExt cx="22054097" cy="6801373"/>
          </a:xfrm>
        </p:grpSpPr>
        <p:sp>
          <p:nvSpPr>
            <p:cNvPr id="37" name="Freeform 37"/>
            <p:cNvSpPr/>
            <p:nvPr/>
          </p:nvSpPr>
          <p:spPr>
            <a:xfrm>
              <a:off x="31750" y="31750"/>
              <a:ext cx="21990597" cy="6737873"/>
            </a:xfrm>
            <a:custGeom>
              <a:avLst/>
              <a:gdLst/>
              <a:ahLst/>
              <a:cxnLst/>
              <a:rect l="l" t="t" r="r" b="b"/>
              <a:pathLst>
                <a:path w="21990597" h="6737873">
                  <a:moveTo>
                    <a:pt x="21897887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896617" y="0"/>
                  </a:lnTo>
                  <a:cubicBezTo>
                    <a:pt x="21947417" y="0"/>
                    <a:pt x="21989328" y="41910"/>
                    <a:pt x="21989328" y="92710"/>
                  </a:cubicBezTo>
                  <a:lnTo>
                    <a:pt x="21989328" y="6643894"/>
                  </a:lnTo>
                  <a:cubicBezTo>
                    <a:pt x="21990597" y="6695963"/>
                    <a:pt x="21948687" y="6737873"/>
                    <a:pt x="21897887" y="6737873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0" y="0"/>
              <a:ext cx="22054097" cy="6801373"/>
            </a:xfrm>
            <a:custGeom>
              <a:avLst/>
              <a:gdLst/>
              <a:ahLst/>
              <a:cxnLst/>
              <a:rect l="l" t="t" r="r" b="b"/>
              <a:pathLst>
                <a:path w="22054097" h="6801373">
                  <a:moveTo>
                    <a:pt x="21929637" y="59690"/>
                  </a:moveTo>
                  <a:cubicBezTo>
                    <a:pt x="21965197" y="59690"/>
                    <a:pt x="21994408" y="88900"/>
                    <a:pt x="21994408" y="124460"/>
                  </a:cubicBezTo>
                  <a:lnTo>
                    <a:pt x="21994408" y="6676913"/>
                  </a:lnTo>
                  <a:cubicBezTo>
                    <a:pt x="21994408" y="6712473"/>
                    <a:pt x="21965197" y="6741684"/>
                    <a:pt x="21929637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929637" y="59690"/>
                  </a:lnTo>
                  <a:moveTo>
                    <a:pt x="219296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21929637" y="6801373"/>
                  </a:lnTo>
                  <a:cubicBezTo>
                    <a:pt x="21998217" y="6801373"/>
                    <a:pt x="22054097" y="6745494"/>
                    <a:pt x="22054097" y="6676913"/>
                  </a:cubicBezTo>
                  <a:lnTo>
                    <a:pt x="22054097" y="124460"/>
                  </a:lnTo>
                  <a:cubicBezTo>
                    <a:pt x="22054097" y="55880"/>
                    <a:pt x="21998217" y="0"/>
                    <a:pt x="219296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39" name="Group 39"/>
          <p:cNvGrpSpPr/>
          <p:nvPr/>
        </p:nvGrpSpPr>
        <p:grpSpPr>
          <a:xfrm>
            <a:off x="903783" y="2888507"/>
            <a:ext cx="7510577" cy="4178538"/>
            <a:chOff x="0" y="0"/>
            <a:chExt cx="10014103" cy="5571384"/>
          </a:xfrm>
        </p:grpSpPr>
        <p:sp>
          <p:nvSpPr>
            <p:cNvPr id="40" name="TextBox 40"/>
            <p:cNvSpPr txBox="1"/>
            <p:nvPr/>
          </p:nvSpPr>
          <p:spPr>
            <a:xfrm>
              <a:off x="672542" y="4971942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Exemplos: Haskell, Javascript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672542" y="2181367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Onde variáveis são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imutáveis</a:t>
              </a:r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672542" y="3111559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Não efetua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mudanças de estado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672542" y="4041750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Não possui operações iterativas (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laços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)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95250"/>
              <a:ext cx="4539779" cy="1062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47"/>
                </a:lnSpc>
              </a:pPr>
              <a:r>
                <a:rPr lang="en-US" sz="4819" spc="481">
                  <a:solidFill>
                    <a:srgbClr val="000000"/>
                  </a:solidFill>
                  <a:latin typeface="Bebas Neue Bold"/>
                </a:rPr>
                <a:t>funcional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672542" y="1251175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Sintaxe  semelhante 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funções matemáticas</a:t>
              </a:r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8521793" y="3746192"/>
            <a:ext cx="8620705" cy="3337427"/>
            <a:chOff x="0" y="0"/>
            <a:chExt cx="1729089" cy="669401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1729089" cy="669401"/>
            </a:xfrm>
            <a:custGeom>
              <a:avLst/>
              <a:gdLst/>
              <a:ahLst/>
              <a:cxnLst/>
              <a:rect l="l" t="t" r="r" b="b"/>
              <a:pathLst>
                <a:path w="1729089" h="669401">
                  <a:moveTo>
                    <a:pt x="0" y="0"/>
                  </a:moveTo>
                  <a:lnTo>
                    <a:pt x="1729089" y="0"/>
                  </a:lnTo>
                  <a:lnTo>
                    <a:pt x="1729089" y="669401"/>
                  </a:lnTo>
                  <a:lnTo>
                    <a:pt x="0" y="669401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8" name="TextBox 4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9" name="Group 49"/>
          <p:cNvGrpSpPr/>
          <p:nvPr/>
        </p:nvGrpSpPr>
        <p:grpSpPr>
          <a:xfrm>
            <a:off x="8668322" y="3594477"/>
            <a:ext cx="8801012" cy="3214246"/>
            <a:chOff x="0" y="0"/>
            <a:chExt cx="1765254" cy="644694"/>
          </a:xfrm>
        </p:grpSpPr>
        <p:sp>
          <p:nvSpPr>
            <p:cNvPr id="50" name="Freeform 50"/>
            <p:cNvSpPr/>
            <p:nvPr/>
          </p:nvSpPr>
          <p:spPr>
            <a:xfrm>
              <a:off x="0" y="0"/>
              <a:ext cx="1765254" cy="644694"/>
            </a:xfrm>
            <a:custGeom>
              <a:avLst/>
              <a:gdLst/>
              <a:ahLst/>
              <a:cxnLst/>
              <a:rect l="l" t="t" r="r" b="b"/>
              <a:pathLst>
                <a:path w="1765254" h="644694">
                  <a:moveTo>
                    <a:pt x="0" y="0"/>
                  </a:moveTo>
                  <a:lnTo>
                    <a:pt x="1765254" y="0"/>
                  </a:lnTo>
                  <a:lnTo>
                    <a:pt x="1765254" y="644694"/>
                  </a:lnTo>
                  <a:lnTo>
                    <a:pt x="0" y="644694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51" name="TextBox 5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8668322" y="3594477"/>
            <a:ext cx="8801012" cy="420492"/>
            <a:chOff x="0" y="0"/>
            <a:chExt cx="2417404" cy="115498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2417404" cy="115498"/>
            </a:xfrm>
            <a:custGeom>
              <a:avLst/>
              <a:gdLst/>
              <a:ahLst/>
              <a:cxnLst/>
              <a:rect l="l" t="t" r="r" b="b"/>
              <a:pathLst>
                <a:path w="2417404" h="115498">
                  <a:moveTo>
                    <a:pt x="0" y="0"/>
                  </a:moveTo>
                  <a:lnTo>
                    <a:pt x="2417404" y="0"/>
                  </a:lnTo>
                  <a:lnTo>
                    <a:pt x="2417404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54" name="TextBox 54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55" name="Picture 55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8775546" y="3694897"/>
            <a:ext cx="670929" cy="219652"/>
          </a:xfrm>
          <a:prstGeom prst="rect">
            <a:avLst/>
          </a:prstGeom>
        </p:spPr>
      </p:pic>
      <p:sp>
        <p:nvSpPr>
          <p:cNvPr id="56" name="TextBox 56"/>
          <p:cNvSpPr txBox="1"/>
          <p:nvPr/>
        </p:nvSpPr>
        <p:spPr>
          <a:xfrm>
            <a:off x="8951673" y="4094037"/>
            <a:ext cx="8246418" cy="2416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88"/>
              </a:lnSpc>
            </a:pPr>
            <a:r>
              <a:rPr lang="en-US" sz="2705" dirty="0">
                <a:solidFill>
                  <a:srgbClr val="2DBEB1"/>
                </a:solidFill>
                <a:latin typeface="Fira Code"/>
              </a:rPr>
              <a:t>const 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sum </a:t>
            </a:r>
            <a:r>
              <a:rPr lang="en-US" sz="2705" dirty="0">
                <a:solidFill>
                  <a:srgbClr val="E6FE0B"/>
                </a:solidFill>
                <a:latin typeface="Fira Code"/>
              </a:rPr>
              <a:t>= 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(</a:t>
            </a:r>
            <a:r>
              <a:rPr lang="en-US" sz="2705" dirty="0" err="1">
                <a:solidFill>
                  <a:srgbClr val="FBF3E4"/>
                </a:solidFill>
                <a:latin typeface="Fira Code"/>
              </a:rPr>
              <a:t>a,b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) </a:t>
            </a:r>
            <a:r>
              <a:rPr lang="en-US" sz="2705" dirty="0">
                <a:solidFill>
                  <a:srgbClr val="E6FE0B"/>
                </a:solidFill>
                <a:latin typeface="Fira Code"/>
              </a:rPr>
              <a:t>=&gt;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 a + b</a:t>
            </a:r>
          </a:p>
          <a:p>
            <a:pPr>
              <a:lnSpc>
                <a:spcPts val="3788"/>
              </a:lnSpc>
            </a:pPr>
            <a:r>
              <a:rPr lang="en-US" sz="2705" dirty="0">
                <a:solidFill>
                  <a:srgbClr val="2DBEB1"/>
                </a:solidFill>
                <a:latin typeface="Fira Code"/>
              </a:rPr>
              <a:t>const </a:t>
            </a:r>
            <a:r>
              <a:rPr lang="en-US" sz="2705" dirty="0" err="1">
                <a:solidFill>
                  <a:srgbClr val="FBF3E4"/>
                </a:solidFill>
                <a:latin typeface="Fira Code"/>
              </a:rPr>
              <a:t>resultSum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 </a:t>
            </a:r>
            <a:r>
              <a:rPr lang="en-US" sz="2705" dirty="0">
                <a:solidFill>
                  <a:srgbClr val="E6FE0B"/>
                </a:solidFill>
                <a:latin typeface="Fira Code"/>
              </a:rPr>
              <a:t>= 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sum(1,2)</a:t>
            </a:r>
          </a:p>
          <a:p>
            <a:pPr>
              <a:lnSpc>
                <a:spcPts val="3788"/>
              </a:lnSpc>
            </a:pPr>
            <a:endParaRPr lang="en-US" sz="2705" dirty="0">
              <a:solidFill>
                <a:srgbClr val="FBF3E4"/>
              </a:solidFill>
              <a:latin typeface="Fira Code"/>
            </a:endParaRPr>
          </a:p>
          <a:p>
            <a:pPr>
              <a:lnSpc>
                <a:spcPts val="3788"/>
              </a:lnSpc>
            </a:pPr>
            <a:r>
              <a:rPr lang="en-US" sz="2705" dirty="0">
                <a:solidFill>
                  <a:srgbClr val="2DBEB1"/>
                </a:solidFill>
                <a:latin typeface="Fira Code"/>
              </a:rPr>
              <a:t>const </a:t>
            </a:r>
            <a:r>
              <a:rPr lang="en-US" sz="2705" dirty="0" err="1">
                <a:solidFill>
                  <a:srgbClr val="FBF3E4"/>
                </a:solidFill>
                <a:latin typeface="Fira Code"/>
              </a:rPr>
              <a:t>myName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 </a:t>
            </a:r>
            <a:r>
              <a:rPr lang="en-US" sz="2705" dirty="0">
                <a:solidFill>
                  <a:srgbClr val="E6FE0B"/>
                </a:solidFill>
                <a:latin typeface="Fira Code"/>
              </a:rPr>
              <a:t>= 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(name) </a:t>
            </a:r>
            <a:r>
              <a:rPr lang="en-US" sz="2705" dirty="0">
                <a:solidFill>
                  <a:srgbClr val="E6FE0B"/>
                </a:solidFill>
                <a:latin typeface="Fira Code"/>
              </a:rPr>
              <a:t>=&gt;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 </a:t>
            </a:r>
            <a:r>
              <a:rPr lang="en-US" sz="2705" dirty="0">
                <a:solidFill>
                  <a:srgbClr val="9FFE34"/>
                </a:solidFill>
                <a:latin typeface="Fira Code"/>
              </a:rPr>
              <a:t>`Hello ${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name</a:t>
            </a:r>
            <a:r>
              <a:rPr lang="en-US" sz="2705" dirty="0">
                <a:solidFill>
                  <a:srgbClr val="9FFE34"/>
                </a:solidFill>
                <a:latin typeface="Fira Code"/>
              </a:rPr>
              <a:t>}`</a:t>
            </a:r>
            <a:r>
              <a:rPr lang="en-US" sz="2705" dirty="0" err="1">
                <a:solidFill>
                  <a:srgbClr val="FBF3E4"/>
                </a:solidFill>
                <a:latin typeface="Fira Code"/>
              </a:rPr>
              <a:t>myName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(</a:t>
            </a:r>
            <a:r>
              <a:rPr lang="en-US" sz="2705" dirty="0">
                <a:solidFill>
                  <a:srgbClr val="9FFE34"/>
                </a:solidFill>
                <a:latin typeface="Fira Code"/>
              </a:rPr>
              <a:t>"Leonardo"</a:t>
            </a:r>
            <a:r>
              <a:rPr lang="en-US" sz="2705" dirty="0">
                <a:solidFill>
                  <a:srgbClr val="FBF3E4"/>
                </a:solidFill>
                <a:latin typeface="Fira Code"/>
              </a:rPr>
              <a:t>)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93451" y="1307299"/>
            <a:ext cx="1562949" cy="417760"/>
            <a:chOff x="0" y="0"/>
            <a:chExt cx="570168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493451" y="3937018"/>
            <a:ext cx="1562949" cy="417760"/>
            <a:chOff x="0" y="0"/>
            <a:chExt cx="570168" cy="152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10565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493451" y="7032795"/>
            <a:ext cx="1562949" cy="417760"/>
            <a:chOff x="0" y="0"/>
            <a:chExt cx="570168" cy="152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B91646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72156" y="4263966"/>
            <a:ext cx="8469895" cy="509358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4267300">
            <a:off x="6324475" y="4611744"/>
            <a:ext cx="1172369" cy="1814111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114268" y="1522395"/>
            <a:ext cx="5138405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linguagens</a:t>
            </a:r>
            <a:r>
              <a:rPr lang="en-US" sz="8968" dirty="0">
                <a:solidFill>
                  <a:srgbClr val="B91646"/>
                </a:solidFill>
                <a:latin typeface="Brittany" panose="020B0604020202020204" charset="0"/>
              </a:rPr>
              <a:t> de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911055" y="2831250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522886" y="1848215"/>
            <a:ext cx="3851106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O que são?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522886" y="4477933"/>
            <a:ext cx="4971137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Como classificar?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522886" y="7573710"/>
            <a:ext cx="4712668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Como compreender?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493451" y="2510807"/>
            <a:ext cx="6765849" cy="84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Conjunto de sintaxes utilizados para criar comandos na comunicação humano-máquina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522886" y="5176243"/>
            <a:ext cx="6765849" cy="127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São classificadas de </a:t>
            </a:r>
            <a:r>
              <a:rPr lang="en-US" sz="2271">
                <a:solidFill>
                  <a:srgbClr val="000000"/>
                </a:solidFill>
                <a:latin typeface="Montserrat Bold"/>
              </a:rPr>
              <a:t>BAIXO </a:t>
            </a:r>
            <a:r>
              <a:rPr lang="en-US" sz="2271">
                <a:solidFill>
                  <a:srgbClr val="000000"/>
                </a:solidFill>
                <a:latin typeface="Montserrat"/>
              </a:rPr>
              <a:t>a </a:t>
            </a:r>
            <a:r>
              <a:rPr lang="en-US" sz="2271">
                <a:solidFill>
                  <a:srgbClr val="000000"/>
                </a:solidFill>
                <a:latin typeface="Montserrat Bold"/>
              </a:rPr>
              <a:t>ALTO </a:t>
            </a:r>
            <a:r>
              <a:rPr lang="en-US" sz="2271">
                <a:solidFill>
                  <a:srgbClr val="000000"/>
                </a:solidFill>
                <a:latin typeface="Montserrat"/>
              </a:rPr>
              <a:t>nível sendo que, quanto mais alto, mais próximo à linguagem humana</a:t>
            </a: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6289957">
            <a:off x="3956178" y="7359879"/>
            <a:ext cx="1172369" cy="1814111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0493451" y="8272020"/>
            <a:ext cx="6765849" cy="84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Existem 3 tipos de tradutores: Compiladores, Transpiladores e Interpetra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+busca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+busca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8" name="Freeform 38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181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0" name="TextBox 40"/>
          <p:cNvSpPr txBox="1"/>
          <p:nvPr/>
        </p:nvSpPr>
        <p:spPr>
          <a:xfrm>
            <a:off x="9311398" y="2793257"/>
            <a:ext cx="4293843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+busca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8" name="Freeform 38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181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0" name="TextBox 40"/>
          <p:cNvSpPr txBox="1"/>
          <p:nvPr/>
        </p:nvSpPr>
        <p:spPr>
          <a:xfrm>
            <a:off x="9311398" y="2793257"/>
            <a:ext cx="4293843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815805" y="3870012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Utilizado para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buscas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em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bancos de dados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+busca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8" name="Freeform 38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181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0" name="TextBox 40"/>
          <p:cNvSpPr txBox="1"/>
          <p:nvPr/>
        </p:nvSpPr>
        <p:spPr>
          <a:xfrm>
            <a:off x="9311398" y="2793257"/>
            <a:ext cx="4293843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815805" y="4594075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Descreve 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resultado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esperado na busca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815805" y="3870012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Utilizado para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buscas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em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bancos de dados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+busca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8" name="Freeform 38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181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0" name="TextBox 40"/>
          <p:cNvSpPr txBox="1"/>
          <p:nvPr/>
        </p:nvSpPr>
        <p:spPr>
          <a:xfrm>
            <a:off x="9311398" y="2793257"/>
            <a:ext cx="4293843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815805" y="4594075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Descreve 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resultado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esperado na busca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815805" y="5318138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Exemplos: SQL, UnSQL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815805" y="3870012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Utilizado para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buscas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em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bancos de dados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+busca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587079" y="2495063"/>
            <a:ext cx="17113841" cy="5277823"/>
            <a:chOff x="0" y="0"/>
            <a:chExt cx="22054097" cy="6801373"/>
          </a:xfrm>
        </p:grpSpPr>
        <p:sp>
          <p:nvSpPr>
            <p:cNvPr id="38" name="Freeform 38"/>
            <p:cNvSpPr/>
            <p:nvPr/>
          </p:nvSpPr>
          <p:spPr>
            <a:xfrm>
              <a:off x="31750" y="31750"/>
              <a:ext cx="21990597" cy="6737873"/>
            </a:xfrm>
            <a:custGeom>
              <a:avLst/>
              <a:gdLst/>
              <a:ahLst/>
              <a:cxnLst/>
              <a:rect l="l" t="t" r="r" b="b"/>
              <a:pathLst>
                <a:path w="21990597" h="6737873">
                  <a:moveTo>
                    <a:pt x="21897887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896617" y="0"/>
                  </a:lnTo>
                  <a:cubicBezTo>
                    <a:pt x="21947417" y="0"/>
                    <a:pt x="21989328" y="41910"/>
                    <a:pt x="21989328" y="92710"/>
                  </a:cubicBezTo>
                  <a:lnTo>
                    <a:pt x="21989328" y="6643894"/>
                  </a:lnTo>
                  <a:cubicBezTo>
                    <a:pt x="21990597" y="6695963"/>
                    <a:pt x="21948687" y="6737873"/>
                    <a:pt x="21897887" y="6737873"/>
                  </a:cubicBezTo>
                  <a:close/>
                </a:path>
              </a:pathLst>
            </a:custGeom>
            <a:solidFill>
              <a:srgbClr val="FE8181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22054097" cy="6801373"/>
            </a:xfrm>
            <a:custGeom>
              <a:avLst/>
              <a:gdLst/>
              <a:ahLst/>
              <a:cxnLst/>
              <a:rect l="l" t="t" r="r" b="b"/>
              <a:pathLst>
                <a:path w="22054097" h="6801373">
                  <a:moveTo>
                    <a:pt x="21929637" y="59690"/>
                  </a:moveTo>
                  <a:cubicBezTo>
                    <a:pt x="21965197" y="59690"/>
                    <a:pt x="21994408" y="88900"/>
                    <a:pt x="21994408" y="124460"/>
                  </a:cubicBezTo>
                  <a:lnTo>
                    <a:pt x="21994408" y="6676913"/>
                  </a:lnTo>
                  <a:cubicBezTo>
                    <a:pt x="21994408" y="6712473"/>
                    <a:pt x="21965197" y="6741684"/>
                    <a:pt x="21929637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929637" y="59690"/>
                  </a:lnTo>
                  <a:moveTo>
                    <a:pt x="219296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21929637" y="6801373"/>
                  </a:lnTo>
                  <a:cubicBezTo>
                    <a:pt x="21998217" y="6801373"/>
                    <a:pt x="22054097" y="6745494"/>
                    <a:pt x="22054097" y="6676913"/>
                  </a:cubicBezTo>
                  <a:lnTo>
                    <a:pt x="22054097" y="124460"/>
                  </a:lnTo>
                  <a:cubicBezTo>
                    <a:pt x="22054097" y="55880"/>
                    <a:pt x="21998217" y="0"/>
                    <a:pt x="219296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0" name="Group 40"/>
          <p:cNvGrpSpPr/>
          <p:nvPr/>
        </p:nvGrpSpPr>
        <p:grpSpPr>
          <a:xfrm>
            <a:off x="903783" y="2888507"/>
            <a:ext cx="7510577" cy="2907787"/>
            <a:chOff x="0" y="0"/>
            <a:chExt cx="10014103" cy="3877049"/>
          </a:xfrm>
        </p:grpSpPr>
        <p:sp>
          <p:nvSpPr>
            <p:cNvPr id="41" name="TextBox 41"/>
            <p:cNvSpPr txBox="1"/>
            <p:nvPr/>
          </p:nvSpPr>
          <p:spPr>
            <a:xfrm>
              <a:off x="0" y="-95250"/>
              <a:ext cx="5725124" cy="1062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47"/>
                </a:lnSpc>
              </a:pPr>
              <a:r>
                <a:rPr lang="en-US" sz="4819" spc="481">
                  <a:solidFill>
                    <a:srgbClr val="000000"/>
                  </a:solidFill>
                  <a:latin typeface="Bebas Neue Bold"/>
                </a:rPr>
                <a:t>banco de dados</a:t>
              </a:r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672542" y="2312190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Descreve o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resultado 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esperado na busca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672542" y="3277607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Exemplos: SQL, UnSQL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672542" y="1346774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Utilizado para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buscas 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em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bancos de dados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1330360" y="3414056"/>
            <a:ext cx="5668735" cy="3591552"/>
            <a:chOff x="0" y="0"/>
            <a:chExt cx="1137001" cy="720372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137001" cy="720372"/>
            </a:xfrm>
            <a:custGeom>
              <a:avLst/>
              <a:gdLst/>
              <a:ahLst/>
              <a:cxnLst/>
              <a:rect l="l" t="t" r="r" b="b"/>
              <a:pathLst>
                <a:path w="1137001" h="720372">
                  <a:moveTo>
                    <a:pt x="0" y="0"/>
                  </a:moveTo>
                  <a:lnTo>
                    <a:pt x="1137001" y="0"/>
                  </a:lnTo>
                  <a:lnTo>
                    <a:pt x="1137001" y="720372"/>
                  </a:lnTo>
                  <a:lnTo>
                    <a:pt x="0" y="72037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1539062" y="3262342"/>
            <a:ext cx="5730643" cy="3489517"/>
            <a:chOff x="0" y="0"/>
            <a:chExt cx="1149418" cy="699906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149418" cy="699906"/>
            </a:xfrm>
            <a:custGeom>
              <a:avLst/>
              <a:gdLst/>
              <a:ahLst/>
              <a:cxnLst/>
              <a:rect l="l" t="t" r="r" b="b"/>
              <a:pathLst>
                <a:path w="1149418" h="699906">
                  <a:moveTo>
                    <a:pt x="0" y="0"/>
                  </a:moveTo>
                  <a:lnTo>
                    <a:pt x="1149418" y="0"/>
                  </a:lnTo>
                  <a:lnTo>
                    <a:pt x="1149418" y="699906"/>
                  </a:lnTo>
                  <a:lnTo>
                    <a:pt x="0" y="699906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50" name="TextBox 5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1539062" y="3262342"/>
            <a:ext cx="5730643" cy="420492"/>
            <a:chOff x="0" y="0"/>
            <a:chExt cx="1574055" cy="115498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574055" cy="115498"/>
            </a:xfrm>
            <a:custGeom>
              <a:avLst/>
              <a:gdLst/>
              <a:ahLst/>
              <a:cxnLst/>
              <a:rect l="l" t="t" r="r" b="b"/>
              <a:pathLst>
                <a:path w="1574055" h="115498">
                  <a:moveTo>
                    <a:pt x="0" y="0"/>
                  </a:moveTo>
                  <a:lnTo>
                    <a:pt x="1574055" y="0"/>
                  </a:lnTo>
                  <a:lnTo>
                    <a:pt x="1574055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53" name="TextBox 5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54" name="Picture 54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11646286" y="3362762"/>
            <a:ext cx="670929" cy="219652"/>
          </a:xfrm>
          <a:prstGeom prst="rect">
            <a:avLst/>
          </a:prstGeom>
        </p:spPr>
      </p:pic>
      <p:sp>
        <p:nvSpPr>
          <p:cNvPr id="55" name="TextBox 55"/>
          <p:cNvSpPr txBox="1"/>
          <p:nvPr/>
        </p:nvSpPr>
        <p:spPr>
          <a:xfrm>
            <a:off x="11825122" y="3746209"/>
            <a:ext cx="5029200" cy="265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SELECT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NOME,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BF3E4"/>
                </a:solidFill>
                <a:latin typeface="Fira Code"/>
              </a:rPr>
              <a:t>       CPF,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BF3E4"/>
                </a:solidFill>
                <a:latin typeface="Fira Code"/>
              </a:rPr>
              <a:t>       RG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9FFE34"/>
                </a:solidFill>
                <a:latin typeface="Fira Code"/>
              </a:rPr>
              <a:t>FROM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PESSOA_FISICA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9FFE34"/>
                </a:solidFill>
                <a:latin typeface="Fira Code"/>
              </a:rPr>
              <a:t>WHERE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NOME = </a:t>
            </a:r>
            <a:r>
              <a:rPr lang="en-US" sz="3000">
                <a:solidFill>
                  <a:srgbClr val="2DBEB1"/>
                </a:solidFill>
                <a:latin typeface="Fira Code"/>
              </a:rPr>
              <a:t>'RAFAEL'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;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+busca</a:t>
            </a:r>
          </a:p>
        </p:txBody>
      </p:sp>
      <p:grpSp>
        <p:nvGrpSpPr>
          <p:cNvPr id="37" name="Group 37"/>
          <p:cNvGrpSpPr/>
          <p:nvPr/>
        </p:nvGrpSpPr>
        <p:grpSpPr>
          <a:xfrm>
            <a:off x="587079" y="2495063"/>
            <a:ext cx="17113841" cy="5277823"/>
            <a:chOff x="0" y="0"/>
            <a:chExt cx="22054097" cy="6801373"/>
          </a:xfrm>
        </p:grpSpPr>
        <p:sp>
          <p:nvSpPr>
            <p:cNvPr id="38" name="Freeform 38"/>
            <p:cNvSpPr/>
            <p:nvPr/>
          </p:nvSpPr>
          <p:spPr>
            <a:xfrm>
              <a:off x="31750" y="31750"/>
              <a:ext cx="21990597" cy="6737873"/>
            </a:xfrm>
            <a:custGeom>
              <a:avLst/>
              <a:gdLst/>
              <a:ahLst/>
              <a:cxnLst/>
              <a:rect l="l" t="t" r="r" b="b"/>
              <a:pathLst>
                <a:path w="21990597" h="6737873">
                  <a:moveTo>
                    <a:pt x="21897887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896617" y="0"/>
                  </a:lnTo>
                  <a:cubicBezTo>
                    <a:pt x="21947417" y="0"/>
                    <a:pt x="21989328" y="41910"/>
                    <a:pt x="21989328" y="92710"/>
                  </a:cubicBezTo>
                  <a:lnTo>
                    <a:pt x="21989328" y="6643894"/>
                  </a:lnTo>
                  <a:cubicBezTo>
                    <a:pt x="21990597" y="6695963"/>
                    <a:pt x="21948687" y="6737873"/>
                    <a:pt x="21897887" y="6737873"/>
                  </a:cubicBezTo>
                  <a:close/>
                </a:path>
              </a:pathLst>
            </a:custGeom>
            <a:solidFill>
              <a:srgbClr val="FE8181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22054097" cy="6801373"/>
            </a:xfrm>
            <a:custGeom>
              <a:avLst/>
              <a:gdLst/>
              <a:ahLst/>
              <a:cxnLst/>
              <a:rect l="l" t="t" r="r" b="b"/>
              <a:pathLst>
                <a:path w="22054097" h="6801373">
                  <a:moveTo>
                    <a:pt x="21929637" y="59690"/>
                  </a:moveTo>
                  <a:cubicBezTo>
                    <a:pt x="21965197" y="59690"/>
                    <a:pt x="21994408" y="88900"/>
                    <a:pt x="21994408" y="124460"/>
                  </a:cubicBezTo>
                  <a:lnTo>
                    <a:pt x="21994408" y="6676913"/>
                  </a:lnTo>
                  <a:cubicBezTo>
                    <a:pt x="21994408" y="6712473"/>
                    <a:pt x="21965197" y="6741684"/>
                    <a:pt x="21929637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929637" y="59690"/>
                  </a:lnTo>
                  <a:moveTo>
                    <a:pt x="219296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21929637" y="6801373"/>
                  </a:lnTo>
                  <a:cubicBezTo>
                    <a:pt x="21998217" y="6801373"/>
                    <a:pt x="22054097" y="6745494"/>
                    <a:pt x="22054097" y="6676913"/>
                  </a:cubicBezTo>
                  <a:lnTo>
                    <a:pt x="22054097" y="124460"/>
                  </a:lnTo>
                  <a:cubicBezTo>
                    <a:pt x="22054097" y="55880"/>
                    <a:pt x="21998217" y="0"/>
                    <a:pt x="219296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0" name="Group 40"/>
          <p:cNvGrpSpPr/>
          <p:nvPr/>
        </p:nvGrpSpPr>
        <p:grpSpPr>
          <a:xfrm>
            <a:off x="903783" y="2888507"/>
            <a:ext cx="7510577" cy="2907787"/>
            <a:chOff x="0" y="0"/>
            <a:chExt cx="10014103" cy="3877049"/>
          </a:xfrm>
        </p:grpSpPr>
        <p:sp>
          <p:nvSpPr>
            <p:cNvPr id="41" name="TextBox 41"/>
            <p:cNvSpPr txBox="1"/>
            <p:nvPr/>
          </p:nvSpPr>
          <p:spPr>
            <a:xfrm>
              <a:off x="0" y="-95250"/>
              <a:ext cx="5725124" cy="1062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47"/>
                </a:lnSpc>
              </a:pPr>
              <a:r>
                <a:rPr lang="en-US" sz="4819" spc="481">
                  <a:solidFill>
                    <a:srgbClr val="000000"/>
                  </a:solidFill>
                  <a:latin typeface="Bebas Neue Bold"/>
                </a:rPr>
                <a:t>banco de dados</a:t>
              </a:r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672542" y="2312190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Descreve o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resultado 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esperado na busca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672542" y="3277607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Exemplos: SQL, UnSQL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672542" y="1346774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Utilizado para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buscas 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em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bancos de dados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1319955" y="3948630"/>
            <a:ext cx="5668735" cy="2541456"/>
            <a:chOff x="0" y="0"/>
            <a:chExt cx="1137001" cy="50975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1137001" cy="509750"/>
            </a:xfrm>
            <a:custGeom>
              <a:avLst/>
              <a:gdLst/>
              <a:ahLst/>
              <a:cxnLst/>
              <a:rect l="l" t="t" r="r" b="b"/>
              <a:pathLst>
                <a:path w="1137001" h="509750">
                  <a:moveTo>
                    <a:pt x="0" y="0"/>
                  </a:moveTo>
                  <a:lnTo>
                    <a:pt x="1137001" y="0"/>
                  </a:lnTo>
                  <a:lnTo>
                    <a:pt x="1137001" y="509750"/>
                  </a:lnTo>
                  <a:lnTo>
                    <a:pt x="0" y="50975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1528657" y="3796915"/>
            <a:ext cx="5730643" cy="2451873"/>
            <a:chOff x="0" y="0"/>
            <a:chExt cx="1149418" cy="491782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149418" cy="491782"/>
            </a:xfrm>
            <a:custGeom>
              <a:avLst/>
              <a:gdLst/>
              <a:ahLst/>
              <a:cxnLst/>
              <a:rect l="l" t="t" r="r" b="b"/>
              <a:pathLst>
                <a:path w="1149418" h="491782">
                  <a:moveTo>
                    <a:pt x="0" y="0"/>
                  </a:moveTo>
                  <a:lnTo>
                    <a:pt x="1149418" y="0"/>
                  </a:lnTo>
                  <a:lnTo>
                    <a:pt x="1149418" y="491782"/>
                  </a:lnTo>
                  <a:lnTo>
                    <a:pt x="0" y="491782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50" name="TextBox 5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1528657" y="3796915"/>
            <a:ext cx="5730643" cy="420492"/>
            <a:chOff x="0" y="0"/>
            <a:chExt cx="1574055" cy="115498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574055" cy="115498"/>
            </a:xfrm>
            <a:custGeom>
              <a:avLst/>
              <a:gdLst/>
              <a:ahLst/>
              <a:cxnLst/>
              <a:rect l="l" t="t" r="r" b="b"/>
              <a:pathLst>
                <a:path w="1574055" h="115498">
                  <a:moveTo>
                    <a:pt x="0" y="0"/>
                  </a:moveTo>
                  <a:lnTo>
                    <a:pt x="1574055" y="0"/>
                  </a:lnTo>
                  <a:lnTo>
                    <a:pt x="1574055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53" name="TextBox 5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54" name="Picture 54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11635881" y="3897335"/>
            <a:ext cx="670929" cy="219652"/>
          </a:xfrm>
          <a:prstGeom prst="rect">
            <a:avLst/>
          </a:prstGeom>
        </p:spPr>
      </p:pic>
      <p:sp>
        <p:nvSpPr>
          <p:cNvPr id="55" name="TextBox 55"/>
          <p:cNvSpPr txBox="1"/>
          <p:nvPr/>
        </p:nvSpPr>
        <p:spPr>
          <a:xfrm>
            <a:off x="11814717" y="4280782"/>
            <a:ext cx="4800600" cy="159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db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.</a:t>
            </a:r>
            <a:r>
              <a:rPr lang="en-US" sz="3000">
                <a:solidFill>
                  <a:srgbClr val="2DBEB1"/>
                </a:solidFill>
                <a:latin typeface="Fira Code"/>
              </a:rPr>
              <a:t>pessoaFisica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.</a:t>
            </a:r>
            <a:r>
              <a:rPr lang="en-US" sz="3000">
                <a:solidFill>
                  <a:srgbClr val="2DBEB1"/>
                </a:solidFill>
                <a:latin typeface="Fira Code"/>
              </a:rPr>
              <a:t>find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(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{nome: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{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$eq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:</a:t>
            </a:r>
            <a:r>
              <a:rPr lang="en-US" sz="3000">
                <a:solidFill>
                  <a:srgbClr val="E6FE0B"/>
                </a:solidFill>
                <a:latin typeface="Fira Code"/>
              </a:rPr>
              <a:t>"Rafa"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}}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BF3E4"/>
                </a:solidFill>
                <a:latin typeface="Fira Code"/>
              </a:rPr>
              <a:t>).</a:t>
            </a:r>
            <a:r>
              <a:rPr lang="en-US" sz="3000">
                <a:solidFill>
                  <a:srgbClr val="2DBEB1"/>
                </a:solidFill>
                <a:latin typeface="Fira Code"/>
              </a:rPr>
              <a:t>pretty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()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9" name="Freeform 39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1" name="TextBox 41"/>
          <p:cNvSpPr txBox="1"/>
          <p:nvPr/>
        </p:nvSpPr>
        <p:spPr>
          <a:xfrm>
            <a:off x="9311398" y="2793257"/>
            <a:ext cx="4293843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93451" y="1307299"/>
            <a:ext cx="1562949" cy="417760"/>
            <a:chOff x="0" y="0"/>
            <a:chExt cx="570168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32764" y="3702738"/>
            <a:ext cx="7243718" cy="3108017"/>
            <a:chOff x="0" y="0"/>
            <a:chExt cx="39556566" cy="16972292"/>
          </a:xfrm>
        </p:grpSpPr>
        <p:sp>
          <p:nvSpPr>
            <p:cNvPr id="5" name="Freeform 5"/>
            <p:cNvSpPr/>
            <p:nvPr/>
          </p:nvSpPr>
          <p:spPr>
            <a:xfrm>
              <a:off x="31750" y="31750"/>
              <a:ext cx="39493065" cy="16908793"/>
            </a:xfrm>
            <a:custGeom>
              <a:avLst/>
              <a:gdLst/>
              <a:ahLst/>
              <a:cxnLst/>
              <a:rect l="l" t="t" r="r" b="b"/>
              <a:pathLst>
                <a:path w="39493065" h="16908793">
                  <a:moveTo>
                    <a:pt x="39400355" y="16908793"/>
                  </a:moveTo>
                  <a:lnTo>
                    <a:pt x="92710" y="16908793"/>
                  </a:lnTo>
                  <a:cubicBezTo>
                    <a:pt x="41910" y="16908793"/>
                    <a:pt x="0" y="16866882"/>
                    <a:pt x="0" y="1681608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39399087" y="0"/>
                  </a:lnTo>
                  <a:cubicBezTo>
                    <a:pt x="39449887" y="0"/>
                    <a:pt x="39491797" y="41910"/>
                    <a:pt x="39491797" y="92710"/>
                  </a:cubicBezTo>
                  <a:lnTo>
                    <a:pt x="39491797" y="16814812"/>
                  </a:lnTo>
                  <a:cubicBezTo>
                    <a:pt x="39493065" y="16866882"/>
                    <a:pt x="39451158" y="16908793"/>
                    <a:pt x="39400358" y="16908793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39556565" cy="16972293"/>
            </a:xfrm>
            <a:custGeom>
              <a:avLst/>
              <a:gdLst/>
              <a:ahLst/>
              <a:cxnLst/>
              <a:rect l="l" t="t" r="r" b="b"/>
              <a:pathLst>
                <a:path w="39556565" h="16972293">
                  <a:moveTo>
                    <a:pt x="39432105" y="59690"/>
                  </a:moveTo>
                  <a:cubicBezTo>
                    <a:pt x="39467665" y="59690"/>
                    <a:pt x="39496876" y="88900"/>
                    <a:pt x="39496876" y="124460"/>
                  </a:cubicBezTo>
                  <a:lnTo>
                    <a:pt x="39496876" y="16847832"/>
                  </a:lnTo>
                  <a:cubicBezTo>
                    <a:pt x="39496876" y="16883393"/>
                    <a:pt x="39467665" y="16912602"/>
                    <a:pt x="39432105" y="16912602"/>
                  </a:cubicBezTo>
                  <a:lnTo>
                    <a:pt x="124460" y="16912602"/>
                  </a:lnTo>
                  <a:cubicBezTo>
                    <a:pt x="88900" y="16912602"/>
                    <a:pt x="59690" y="16883393"/>
                    <a:pt x="59690" y="1684783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39432108" y="59690"/>
                  </a:lnTo>
                  <a:moveTo>
                    <a:pt x="39432108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6847832"/>
                  </a:lnTo>
                  <a:cubicBezTo>
                    <a:pt x="0" y="16916412"/>
                    <a:pt x="55880" y="16972293"/>
                    <a:pt x="124460" y="16972293"/>
                  </a:cubicBezTo>
                  <a:lnTo>
                    <a:pt x="39432108" y="16972293"/>
                  </a:lnTo>
                  <a:cubicBezTo>
                    <a:pt x="39500687" y="16972293"/>
                    <a:pt x="39556565" y="16916412"/>
                    <a:pt x="39556565" y="16847832"/>
                  </a:cubicBezTo>
                  <a:lnTo>
                    <a:pt x="39556565" y="124460"/>
                  </a:lnTo>
                  <a:cubicBezTo>
                    <a:pt x="39556565" y="55880"/>
                    <a:pt x="39500687" y="0"/>
                    <a:pt x="39432108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0493451" y="3937018"/>
            <a:ext cx="1562949" cy="417760"/>
            <a:chOff x="0" y="0"/>
            <a:chExt cx="570168" cy="152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105652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0493451" y="7032795"/>
            <a:ext cx="1562949" cy="417760"/>
            <a:chOff x="0" y="0"/>
            <a:chExt cx="570168" cy="152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B91646"/>
            </a:solidFill>
          </p:spPr>
        </p:sp>
      </p:grpSp>
      <p:pic>
        <p:nvPicPr>
          <p:cNvPr id="11" name="Picture 11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72156" y="4263966"/>
            <a:ext cx="8469895" cy="509358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4267300">
            <a:off x="6324475" y="4611744"/>
            <a:ext cx="1172369" cy="1814111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2114268" y="1522395"/>
            <a:ext cx="5138405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linguagens</a:t>
            </a:r>
            <a:r>
              <a:rPr lang="en-US" sz="8968" dirty="0">
                <a:solidFill>
                  <a:srgbClr val="B91646"/>
                </a:solidFill>
                <a:latin typeface="Brittany" panose="020B0604020202020204" charset="0"/>
              </a:rPr>
              <a:t> de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911055" y="2831250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522886" y="1848215"/>
            <a:ext cx="3851106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O que são?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522886" y="4477933"/>
            <a:ext cx="4971137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Como classificar?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0522886" y="7573710"/>
            <a:ext cx="4712668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Como compreender?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493451" y="2510807"/>
            <a:ext cx="6765849" cy="84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Conjunto de sintaxes utilizados para criar comandos na comunicação humano-máquina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522886" y="5176243"/>
            <a:ext cx="6765849" cy="127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São classificadas de </a:t>
            </a:r>
            <a:r>
              <a:rPr lang="en-US" sz="2271">
                <a:solidFill>
                  <a:srgbClr val="000000"/>
                </a:solidFill>
                <a:latin typeface="Montserrat Bold"/>
              </a:rPr>
              <a:t>BAIXO </a:t>
            </a:r>
            <a:r>
              <a:rPr lang="en-US" sz="2271">
                <a:solidFill>
                  <a:srgbClr val="000000"/>
                </a:solidFill>
                <a:latin typeface="Montserrat"/>
              </a:rPr>
              <a:t>a </a:t>
            </a:r>
            <a:r>
              <a:rPr lang="en-US" sz="2271">
                <a:solidFill>
                  <a:srgbClr val="000000"/>
                </a:solidFill>
                <a:latin typeface="Montserrat Bold"/>
              </a:rPr>
              <a:t>ALTO </a:t>
            </a:r>
            <a:r>
              <a:rPr lang="en-US" sz="2271">
                <a:solidFill>
                  <a:srgbClr val="000000"/>
                </a:solidFill>
                <a:latin typeface="Montserrat"/>
              </a:rPr>
              <a:t>nível sendo que, quanto mais alto, mais próximo à linguagem humana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6289957">
            <a:off x="3956178" y="7359879"/>
            <a:ext cx="1172369" cy="1814111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10493451" y="8272020"/>
            <a:ext cx="6765849" cy="84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Existem 3 tipos de tradutores: Compiladores, Transpiladores e Interpetra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9" name="Freeform 39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1" name="TextBox 41"/>
          <p:cNvSpPr txBox="1"/>
          <p:nvPr/>
        </p:nvSpPr>
        <p:spPr>
          <a:xfrm>
            <a:off x="9311398" y="2793257"/>
            <a:ext cx="4293843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12865660" y="2015180"/>
            <a:ext cx="2649072" cy="709519"/>
            <a:chOff x="0" y="0"/>
            <a:chExt cx="18676569" cy="5002276"/>
          </a:xfrm>
        </p:grpSpPr>
        <p:sp>
          <p:nvSpPr>
            <p:cNvPr id="43" name="Freeform 43"/>
            <p:cNvSpPr/>
            <p:nvPr/>
          </p:nvSpPr>
          <p:spPr>
            <a:xfrm>
              <a:off x="31750" y="31750"/>
              <a:ext cx="18613069" cy="4938776"/>
            </a:xfrm>
            <a:custGeom>
              <a:avLst/>
              <a:gdLst/>
              <a:ahLst/>
              <a:cxnLst/>
              <a:rect l="l" t="t" r="r" b="b"/>
              <a:pathLst>
                <a:path w="18613069" h="4938776">
                  <a:moveTo>
                    <a:pt x="18520359" y="4938776"/>
                  </a:moveTo>
                  <a:lnTo>
                    <a:pt x="92710" y="4938776"/>
                  </a:lnTo>
                  <a:cubicBezTo>
                    <a:pt x="41910" y="4938776"/>
                    <a:pt x="0" y="4896866"/>
                    <a:pt x="0" y="484606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8519090" y="0"/>
                  </a:lnTo>
                  <a:cubicBezTo>
                    <a:pt x="18569890" y="0"/>
                    <a:pt x="18611799" y="41910"/>
                    <a:pt x="18611799" y="92710"/>
                  </a:cubicBezTo>
                  <a:lnTo>
                    <a:pt x="18611799" y="4844796"/>
                  </a:lnTo>
                  <a:cubicBezTo>
                    <a:pt x="18613069" y="4896866"/>
                    <a:pt x="18571159" y="4938776"/>
                    <a:pt x="18520359" y="4938776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44" name="Freeform 44"/>
            <p:cNvSpPr/>
            <p:nvPr/>
          </p:nvSpPr>
          <p:spPr>
            <a:xfrm>
              <a:off x="0" y="0"/>
              <a:ext cx="18676569" cy="5002276"/>
            </a:xfrm>
            <a:custGeom>
              <a:avLst/>
              <a:gdLst/>
              <a:ahLst/>
              <a:cxnLst/>
              <a:rect l="l" t="t" r="r" b="b"/>
              <a:pathLst>
                <a:path w="18676569" h="5002276">
                  <a:moveTo>
                    <a:pt x="18552109" y="59690"/>
                  </a:moveTo>
                  <a:cubicBezTo>
                    <a:pt x="18587669" y="59690"/>
                    <a:pt x="18616879" y="88900"/>
                    <a:pt x="18616879" y="124460"/>
                  </a:cubicBezTo>
                  <a:lnTo>
                    <a:pt x="18616879" y="4877816"/>
                  </a:lnTo>
                  <a:cubicBezTo>
                    <a:pt x="18616879" y="4913376"/>
                    <a:pt x="18587669" y="4942586"/>
                    <a:pt x="18552109" y="4942586"/>
                  </a:cubicBezTo>
                  <a:lnTo>
                    <a:pt x="124460" y="4942586"/>
                  </a:lnTo>
                  <a:cubicBezTo>
                    <a:pt x="88900" y="4942586"/>
                    <a:pt x="59690" y="4913376"/>
                    <a:pt x="59690" y="487781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8552109" y="59690"/>
                  </a:lnTo>
                  <a:moveTo>
                    <a:pt x="1855210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877816"/>
                  </a:lnTo>
                  <a:cubicBezTo>
                    <a:pt x="0" y="4946396"/>
                    <a:pt x="55880" y="5002276"/>
                    <a:pt x="124460" y="5002276"/>
                  </a:cubicBezTo>
                  <a:lnTo>
                    <a:pt x="18552109" y="5002276"/>
                  </a:lnTo>
                  <a:cubicBezTo>
                    <a:pt x="18620690" y="5002276"/>
                    <a:pt x="18676569" y="4946396"/>
                    <a:pt x="18676569" y="4877816"/>
                  </a:cubicBezTo>
                  <a:lnTo>
                    <a:pt x="18676569" y="124460"/>
                  </a:lnTo>
                  <a:cubicBezTo>
                    <a:pt x="18676569" y="55880"/>
                    <a:pt x="18620690" y="0"/>
                    <a:pt x="1855210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5" name="TextBox 45"/>
          <p:cNvSpPr txBox="1"/>
          <p:nvPr/>
        </p:nvSpPr>
        <p:spPr>
          <a:xfrm>
            <a:off x="13101504" y="2073712"/>
            <a:ext cx="217738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FBF3E4"/>
                </a:solidFill>
                <a:latin typeface="Poppins"/>
              </a:rPr>
              <a:t>PROCEDURAL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1935667" y="2301236"/>
            <a:ext cx="1478460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ou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9" name="Freeform 39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1" name="TextBox 41"/>
          <p:cNvSpPr txBox="1"/>
          <p:nvPr/>
        </p:nvSpPr>
        <p:spPr>
          <a:xfrm>
            <a:off x="9311398" y="2793257"/>
            <a:ext cx="4293843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Detalha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passo a passo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o processo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12865660" y="2015180"/>
            <a:ext cx="2649072" cy="709519"/>
            <a:chOff x="0" y="0"/>
            <a:chExt cx="18676569" cy="5002276"/>
          </a:xfrm>
        </p:grpSpPr>
        <p:sp>
          <p:nvSpPr>
            <p:cNvPr id="44" name="Freeform 44"/>
            <p:cNvSpPr/>
            <p:nvPr/>
          </p:nvSpPr>
          <p:spPr>
            <a:xfrm>
              <a:off x="31750" y="31750"/>
              <a:ext cx="18613069" cy="4938776"/>
            </a:xfrm>
            <a:custGeom>
              <a:avLst/>
              <a:gdLst/>
              <a:ahLst/>
              <a:cxnLst/>
              <a:rect l="l" t="t" r="r" b="b"/>
              <a:pathLst>
                <a:path w="18613069" h="4938776">
                  <a:moveTo>
                    <a:pt x="18520359" y="4938776"/>
                  </a:moveTo>
                  <a:lnTo>
                    <a:pt x="92710" y="4938776"/>
                  </a:lnTo>
                  <a:cubicBezTo>
                    <a:pt x="41910" y="4938776"/>
                    <a:pt x="0" y="4896866"/>
                    <a:pt x="0" y="484606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8519090" y="0"/>
                  </a:lnTo>
                  <a:cubicBezTo>
                    <a:pt x="18569890" y="0"/>
                    <a:pt x="18611799" y="41910"/>
                    <a:pt x="18611799" y="92710"/>
                  </a:cubicBezTo>
                  <a:lnTo>
                    <a:pt x="18611799" y="4844796"/>
                  </a:lnTo>
                  <a:cubicBezTo>
                    <a:pt x="18613069" y="4896866"/>
                    <a:pt x="18571159" y="4938776"/>
                    <a:pt x="18520359" y="4938776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45" name="Freeform 45"/>
            <p:cNvSpPr/>
            <p:nvPr/>
          </p:nvSpPr>
          <p:spPr>
            <a:xfrm>
              <a:off x="0" y="0"/>
              <a:ext cx="18676569" cy="5002276"/>
            </a:xfrm>
            <a:custGeom>
              <a:avLst/>
              <a:gdLst/>
              <a:ahLst/>
              <a:cxnLst/>
              <a:rect l="l" t="t" r="r" b="b"/>
              <a:pathLst>
                <a:path w="18676569" h="5002276">
                  <a:moveTo>
                    <a:pt x="18552109" y="59690"/>
                  </a:moveTo>
                  <a:cubicBezTo>
                    <a:pt x="18587669" y="59690"/>
                    <a:pt x="18616879" y="88900"/>
                    <a:pt x="18616879" y="124460"/>
                  </a:cubicBezTo>
                  <a:lnTo>
                    <a:pt x="18616879" y="4877816"/>
                  </a:lnTo>
                  <a:cubicBezTo>
                    <a:pt x="18616879" y="4913376"/>
                    <a:pt x="18587669" y="4942586"/>
                    <a:pt x="18552109" y="4942586"/>
                  </a:cubicBezTo>
                  <a:lnTo>
                    <a:pt x="124460" y="4942586"/>
                  </a:lnTo>
                  <a:cubicBezTo>
                    <a:pt x="88900" y="4942586"/>
                    <a:pt x="59690" y="4913376"/>
                    <a:pt x="59690" y="487781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8552109" y="59690"/>
                  </a:lnTo>
                  <a:moveTo>
                    <a:pt x="1855210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877816"/>
                  </a:lnTo>
                  <a:cubicBezTo>
                    <a:pt x="0" y="4946396"/>
                    <a:pt x="55880" y="5002276"/>
                    <a:pt x="124460" y="5002276"/>
                  </a:cubicBezTo>
                  <a:lnTo>
                    <a:pt x="18552109" y="5002276"/>
                  </a:lnTo>
                  <a:cubicBezTo>
                    <a:pt x="18620690" y="5002276"/>
                    <a:pt x="18676569" y="4946396"/>
                    <a:pt x="18676569" y="4877816"/>
                  </a:cubicBezTo>
                  <a:lnTo>
                    <a:pt x="18676569" y="124460"/>
                  </a:lnTo>
                  <a:cubicBezTo>
                    <a:pt x="18676569" y="55880"/>
                    <a:pt x="18620690" y="0"/>
                    <a:pt x="1855210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6" name="TextBox 46"/>
          <p:cNvSpPr txBox="1"/>
          <p:nvPr/>
        </p:nvSpPr>
        <p:spPr>
          <a:xfrm>
            <a:off x="13101504" y="2073712"/>
            <a:ext cx="217738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FBF3E4"/>
                </a:solidFill>
                <a:latin typeface="Poppins"/>
              </a:rPr>
              <a:t>PROCEDURAL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1935667" y="2301236"/>
            <a:ext cx="1478460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ou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9" name="Freeform 39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1" name="TextBox 41"/>
          <p:cNvSpPr txBox="1"/>
          <p:nvPr/>
        </p:nvSpPr>
        <p:spPr>
          <a:xfrm>
            <a:off x="9311398" y="2793257"/>
            <a:ext cx="4293843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Detalha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passo a passo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o processo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815805" y="4467738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Baseado em uma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sequência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de instruções</a:t>
            </a:r>
          </a:p>
        </p:txBody>
      </p:sp>
      <p:grpSp>
        <p:nvGrpSpPr>
          <p:cNvPr id="44" name="Group 44"/>
          <p:cNvGrpSpPr/>
          <p:nvPr/>
        </p:nvGrpSpPr>
        <p:grpSpPr>
          <a:xfrm>
            <a:off x="12865660" y="2015180"/>
            <a:ext cx="2649072" cy="709519"/>
            <a:chOff x="0" y="0"/>
            <a:chExt cx="18676569" cy="5002276"/>
          </a:xfrm>
        </p:grpSpPr>
        <p:sp>
          <p:nvSpPr>
            <p:cNvPr id="45" name="Freeform 45"/>
            <p:cNvSpPr/>
            <p:nvPr/>
          </p:nvSpPr>
          <p:spPr>
            <a:xfrm>
              <a:off x="31750" y="31750"/>
              <a:ext cx="18613069" cy="4938776"/>
            </a:xfrm>
            <a:custGeom>
              <a:avLst/>
              <a:gdLst/>
              <a:ahLst/>
              <a:cxnLst/>
              <a:rect l="l" t="t" r="r" b="b"/>
              <a:pathLst>
                <a:path w="18613069" h="4938776">
                  <a:moveTo>
                    <a:pt x="18520359" y="4938776"/>
                  </a:moveTo>
                  <a:lnTo>
                    <a:pt x="92710" y="4938776"/>
                  </a:lnTo>
                  <a:cubicBezTo>
                    <a:pt x="41910" y="4938776"/>
                    <a:pt x="0" y="4896866"/>
                    <a:pt x="0" y="484606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8519090" y="0"/>
                  </a:lnTo>
                  <a:cubicBezTo>
                    <a:pt x="18569890" y="0"/>
                    <a:pt x="18611799" y="41910"/>
                    <a:pt x="18611799" y="92710"/>
                  </a:cubicBezTo>
                  <a:lnTo>
                    <a:pt x="18611799" y="4844796"/>
                  </a:lnTo>
                  <a:cubicBezTo>
                    <a:pt x="18613069" y="4896866"/>
                    <a:pt x="18571159" y="4938776"/>
                    <a:pt x="18520359" y="4938776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46" name="Freeform 46"/>
            <p:cNvSpPr/>
            <p:nvPr/>
          </p:nvSpPr>
          <p:spPr>
            <a:xfrm>
              <a:off x="0" y="0"/>
              <a:ext cx="18676569" cy="5002276"/>
            </a:xfrm>
            <a:custGeom>
              <a:avLst/>
              <a:gdLst/>
              <a:ahLst/>
              <a:cxnLst/>
              <a:rect l="l" t="t" r="r" b="b"/>
              <a:pathLst>
                <a:path w="18676569" h="5002276">
                  <a:moveTo>
                    <a:pt x="18552109" y="59690"/>
                  </a:moveTo>
                  <a:cubicBezTo>
                    <a:pt x="18587669" y="59690"/>
                    <a:pt x="18616879" y="88900"/>
                    <a:pt x="18616879" y="124460"/>
                  </a:cubicBezTo>
                  <a:lnTo>
                    <a:pt x="18616879" y="4877816"/>
                  </a:lnTo>
                  <a:cubicBezTo>
                    <a:pt x="18616879" y="4913376"/>
                    <a:pt x="18587669" y="4942586"/>
                    <a:pt x="18552109" y="4942586"/>
                  </a:cubicBezTo>
                  <a:lnTo>
                    <a:pt x="124460" y="4942586"/>
                  </a:lnTo>
                  <a:cubicBezTo>
                    <a:pt x="88900" y="4942586"/>
                    <a:pt x="59690" y="4913376"/>
                    <a:pt x="59690" y="487781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8552109" y="59690"/>
                  </a:lnTo>
                  <a:moveTo>
                    <a:pt x="1855210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877816"/>
                  </a:lnTo>
                  <a:cubicBezTo>
                    <a:pt x="0" y="4946396"/>
                    <a:pt x="55880" y="5002276"/>
                    <a:pt x="124460" y="5002276"/>
                  </a:cubicBezTo>
                  <a:lnTo>
                    <a:pt x="18552109" y="5002276"/>
                  </a:lnTo>
                  <a:cubicBezTo>
                    <a:pt x="18620690" y="5002276"/>
                    <a:pt x="18676569" y="4946396"/>
                    <a:pt x="18676569" y="4877816"/>
                  </a:cubicBezTo>
                  <a:lnTo>
                    <a:pt x="18676569" y="124460"/>
                  </a:lnTo>
                  <a:cubicBezTo>
                    <a:pt x="18676569" y="55880"/>
                    <a:pt x="18620690" y="0"/>
                    <a:pt x="1855210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7" name="TextBox 47"/>
          <p:cNvSpPr txBox="1"/>
          <p:nvPr/>
        </p:nvSpPr>
        <p:spPr>
          <a:xfrm>
            <a:off x="13101504" y="2073712"/>
            <a:ext cx="217738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FBF3E4"/>
                </a:solidFill>
                <a:latin typeface="Poppins"/>
              </a:rPr>
              <a:t>PROCEDURAL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1935667" y="2301236"/>
            <a:ext cx="1478460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ou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9" name="Freeform 39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1" name="TextBox 41"/>
          <p:cNvSpPr txBox="1"/>
          <p:nvPr/>
        </p:nvSpPr>
        <p:spPr>
          <a:xfrm>
            <a:off x="9311398" y="2793257"/>
            <a:ext cx="4293843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Detalha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passo a passo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o processo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815805" y="4467738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Baseado em uma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sequência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de instruções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815805" y="513716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Manipula 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estado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com variáveis </a:t>
            </a:r>
          </a:p>
        </p:txBody>
      </p:sp>
      <p:grpSp>
        <p:nvGrpSpPr>
          <p:cNvPr id="45" name="Group 45"/>
          <p:cNvGrpSpPr/>
          <p:nvPr/>
        </p:nvGrpSpPr>
        <p:grpSpPr>
          <a:xfrm>
            <a:off x="12865660" y="2015180"/>
            <a:ext cx="2649072" cy="709519"/>
            <a:chOff x="0" y="0"/>
            <a:chExt cx="18676569" cy="5002276"/>
          </a:xfrm>
        </p:grpSpPr>
        <p:sp>
          <p:nvSpPr>
            <p:cNvPr id="46" name="Freeform 46"/>
            <p:cNvSpPr/>
            <p:nvPr/>
          </p:nvSpPr>
          <p:spPr>
            <a:xfrm>
              <a:off x="31750" y="31750"/>
              <a:ext cx="18613069" cy="4938776"/>
            </a:xfrm>
            <a:custGeom>
              <a:avLst/>
              <a:gdLst/>
              <a:ahLst/>
              <a:cxnLst/>
              <a:rect l="l" t="t" r="r" b="b"/>
              <a:pathLst>
                <a:path w="18613069" h="4938776">
                  <a:moveTo>
                    <a:pt x="18520359" y="4938776"/>
                  </a:moveTo>
                  <a:lnTo>
                    <a:pt x="92710" y="4938776"/>
                  </a:lnTo>
                  <a:cubicBezTo>
                    <a:pt x="41910" y="4938776"/>
                    <a:pt x="0" y="4896866"/>
                    <a:pt x="0" y="484606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8519090" y="0"/>
                  </a:lnTo>
                  <a:cubicBezTo>
                    <a:pt x="18569890" y="0"/>
                    <a:pt x="18611799" y="41910"/>
                    <a:pt x="18611799" y="92710"/>
                  </a:cubicBezTo>
                  <a:lnTo>
                    <a:pt x="18611799" y="4844796"/>
                  </a:lnTo>
                  <a:cubicBezTo>
                    <a:pt x="18613069" y="4896866"/>
                    <a:pt x="18571159" y="4938776"/>
                    <a:pt x="18520359" y="4938776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47" name="Freeform 47"/>
            <p:cNvSpPr/>
            <p:nvPr/>
          </p:nvSpPr>
          <p:spPr>
            <a:xfrm>
              <a:off x="0" y="0"/>
              <a:ext cx="18676569" cy="5002276"/>
            </a:xfrm>
            <a:custGeom>
              <a:avLst/>
              <a:gdLst/>
              <a:ahLst/>
              <a:cxnLst/>
              <a:rect l="l" t="t" r="r" b="b"/>
              <a:pathLst>
                <a:path w="18676569" h="5002276">
                  <a:moveTo>
                    <a:pt x="18552109" y="59690"/>
                  </a:moveTo>
                  <a:cubicBezTo>
                    <a:pt x="18587669" y="59690"/>
                    <a:pt x="18616879" y="88900"/>
                    <a:pt x="18616879" y="124460"/>
                  </a:cubicBezTo>
                  <a:lnTo>
                    <a:pt x="18616879" y="4877816"/>
                  </a:lnTo>
                  <a:cubicBezTo>
                    <a:pt x="18616879" y="4913376"/>
                    <a:pt x="18587669" y="4942586"/>
                    <a:pt x="18552109" y="4942586"/>
                  </a:cubicBezTo>
                  <a:lnTo>
                    <a:pt x="124460" y="4942586"/>
                  </a:lnTo>
                  <a:cubicBezTo>
                    <a:pt x="88900" y="4942586"/>
                    <a:pt x="59690" y="4913376"/>
                    <a:pt x="59690" y="487781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8552109" y="59690"/>
                  </a:lnTo>
                  <a:moveTo>
                    <a:pt x="1855210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877816"/>
                  </a:lnTo>
                  <a:cubicBezTo>
                    <a:pt x="0" y="4946396"/>
                    <a:pt x="55880" y="5002276"/>
                    <a:pt x="124460" y="5002276"/>
                  </a:cubicBezTo>
                  <a:lnTo>
                    <a:pt x="18552109" y="5002276"/>
                  </a:lnTo>
                  <a:cubicBezTo>
                    <a:pt x="18620690" y="5002276"/>
                    <a:pt x="18676569" y="4946396"/>
                    <a:pt x="18676569" y="4877816"/>
                  </a:cubicBezTo>
                  <a:lnTo>
                    <a:pt x="18676569" y="124460"/>
                  </a:lnTo>
                  <a:cubicBezTo>
                    <a:pt x="18676569" y="55880"/>
                    <a:pt x="18620690" y="0"/>
                    <a:pt x="1855210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13101504" y="2073712"/>
            <a:ext cx="217738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FBF3E4"/>
                </a:solidFill>
                <a:latin typeface="Poppins"/>
              </a:rPr>
              <a:t>PROCEDURAL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1935667" y="2301236"/>
            <a:ext cx="1478460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ou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9" name="Freeform 39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1" name="TextBox 41"/>
          <p:cNvSpPr txBox="1"/>
          <p:nvPr/>
        </p:nvSpPr>
        <p:spPr>
          <a:xfrm>
            <a:off x="9311398" y="2793257"/>
            <a:ext cx="4293843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Detalha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passo a passo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o processo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815805" y="4467738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Baseado em uma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sequência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de instruções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815805" y="513716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Manipula 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estado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com variáveis </a:t>
            </a:r>
          </a:p>
        </p:txBody>
      </p:sp>
      <p:grpSp>
        <p:nvGrpSpPr>
          <p:cNvPr id="45" name="Group 45"/>
          <p:cNvGrpSpPr/>
          <p:nvPr/>
        </p:nvGrpSpPr>
        <p:grpSpPr>
          <a:xfrm>
            <a:off x="12865660" y="2015180"/>
            <a:ext cx="2649072" cy="709519"/>
            <a:chOff x="0" y="0"/>
            <a:chExt cx="18676569" cy="5002276"/>
          </a:xfrm>
        </p:grpSpPr>
        <p:sp>
          <p:nvSpPr>
            <p:cNvPr id="46" name="Freeform 46"/>
            <p:cNvSpPr/>
            <p:nvPr/>
          </p:nvSpPr>
          <p:spPr>
            <a:xfrm>
              <a:off x="31750" y="31750"/>
              <a:ext cx="18613069" cy="4938776"/>
            </a:xfrm>
            <a:custGeom>
              <a:avLst/>
              <a:gdLst/>
              <a:ahLst/>
              <a:cxnLst/>
              <a:rect l="l" t="t" r="r" b="b"/>
              <a:pathLst>
                <a:path w="18613069" h="4938776">
                  <a:moveTo>
                    <a:pt x="18520359" y="4938776"/>
                  </a:moveTo>
                  <a:lnTo>
                    <a:pt x="92710" y="4938776"/>
                  </a:lnTo>
                  <a:cubicBezTo>
                    <a:pt x="41910" y="4938776"/>
                    <a:pt x="0" y="4896866"/>
                    <a:pt x="0" y="484606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8519090" y="0"/>
                  </a:lnTo>
                  <a:cubicBezTo>
                    <a:pt x="18569890" y="0"/>
                    <a:pt x="18611799" y="41910"/>
                    <a:pt x="18611799" y="92710"/>
                  </a:cubicBezTo>
                  <a:lnTo>
                    <a:pt x="18611799" y="4844796"/>
                  </a:lnTo>
                  <a:cubicBezTo>
                    <a:pt x="18613069" y="4896866"/>
                    <a:pt x="18571159" y="4938776"/>
                    <a:pt x="18520359" y="4938776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47" name="Freeform 47"/>
            <p:cNvSpPr/>
            <p:nvPr/>
          </p:nvSpPr>
          <p:spPr>
            <a:xfrm>
              <a:off x="0" y="0"/>
              <a:ext cx="18676569" cy="5002276"/>
            </a:xfrm>
            <a:custGeom>
              <a:avLst/>
              <a:gdLst/>
              <a:ahLst/>
              <a:cxnLst/>
              <a:rect l="l" t="t" r="r" b="b"/>
              <a:pathLst>
                <a:path w="18676569" h="5002276">
                  <a:moveTo>
                    <a:pt x="18552109" y="59690"/>
                  </a:moveTo>
                  <a:cubicBezTo>
                    <a:pt x="18587669" y="59690"/>
                    <a:pt x="18616879" y="88900"/>
                    <a:pt x="18616879" y="124460"/>
                  </a:cubicBezTo>
                  <a:lnTo>
                    <a:pt x="18616879" y="4877816"/>
                  </a:lnTo>
                  <a:cubicBezTo>
                    <a:pt x="18616879" y="4913376"/>
                    <a:pt x="18587669" y="4942586"/>
                    <a:pt x="18552109" y="4942586"/>
                  </a:cubicBezTo>
                  <a:lnTo>
                    <a:pt x="124460" y="4942586"/>
                  </a:lnTo>
                  <a:cubicBezTo>
                    <a:pt x="88900" y="4942586"/>
                    <a:pt x="59690" y="4913376"/>
                    <a:pt x="59690" y="487781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8552109" y="59690"/>
                  </a:lnTo>
                  <a:moveTo>
                    <a:pt x="1855210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877816"/>
                  </a:lnTo>
                  <a:cubicBezTo>
                    <a:pt x="0" y="4946396"/>
                    <a:pt x="55880" y="5002276"/>
                    <a:pt x="124460" y="5002276"/>
                  </a:cubicBezTo>
                  <a:lnTo>
                    <a:pt x="18552109" y="5002276"/>
                  </a:lnTo>
                  <a:cubicBezTo>
                    <a:pt x="18620690" y="5002276"/>
                    <a:pt x="18676569" y="4946396"/>
                    <a:pt x="18676569" y="4877816"/>
                  </a:cubicBezTo>
                  <a:lnTo>
                    <a:pt x="18676569" y="124460"/>
                  </a:lnTo>
                  <a:cubicBezTo>
                    <a:pt x="18676569" y="55880"/>
                    <a:pt x="18620690" y="0"/>
                    <a:pt x="1855210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8" name="TextBox 48"/>
          <p:cNvSpPr txBox="1"/>
          <p:nvPr/>
        </p:nvSpPr>
        <p:spPr>
          <a:xfrm>
            <a:off x="13101504" y="2073712"/>
            <a:ext cx="217738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FBF3E4"/>
                </a:solidFill>
                <a:latin typeface="Poppins"/>
              </a:rPr>
              <a:t>PROCEDURAL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1935667" y="2301236"/>
            <a:ext cx="1478460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ou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  <p:sp>
        <p:nvSpPr>
          <p:cNvPr id="50" name="TextBox 50"/>
          <p:cNvSpPr txBox="1"/>
          <p:nvPr/>
        </p:nvSpPr>
        <p:spPr>
          <a:xfrm>
            <a:off x="9815805" y="5630999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Possui as  instruções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if, while, switch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e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 for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39" name="Freeform 39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1" name="TextBox 41"/>
          <p:cNvSpPr txBox="1"/>
          <p:nvPr/>
        </p:nvSpPr>
        <p:spPr>
          <a:xfrm>
            <a:off x="9311398" y="2793257"/>
            <a:ext cx="4293843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Detalha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passo a passo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o processo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815805" y="4467738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Baseado em uma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sequência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de instruções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815805" y="513716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Manipula o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estado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com variáveis 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9815805" y="6609475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Exemplos: C, Pascal, Java</a:t>
            </a:r>
          </a:p>
        </p:txBody>
      </p:sp>
      <p:grpSp>
        <p:nvGrpSpPr>
          <p:cNvPr id="46" name="Group 46"/>
          <p:cNvGrpSpPr/>
          <p:nvPr/>
        </p:nvGrpSpPr>
        <p:grpSpPr>
          <a:xfrm>
            <a:off x="12865660" y="2015180"/>
            <a:ext cx="2649072" cy="709519"/>
            <a:chOff x="0" y="0"/>
            <a:chExt cx="18676569" cy="5002276"/>
          </a:xfrm>
        </p:grpSpPr>
        <p:sp>
          <p:nvSpPr>
            <p:cNvPr id="47" name="Freeform 47"/>
            <p:cNvSpPr/>
            <p:nvPr/>
          </p:nvSpPr>
          <p:spPr>
            <a:xfrm>
              <a:off x="31750" y="31750"/>
              <a:ext cx="18613069" cy="4938776"/>
            </a:xfrm>
            <a:custGeom>
              <a:avLst/>
              <a:gdLst/>
              <a:ahLst/>
              <a:cxnLst/>
              <a:rect l="l" t="t" r="r" b="b"/>
              <a:pathLst>
                <a:path w="18613069" h="4938776">
                  <a:moveTo>
                    <a:pt x="18520359" y="4938776"/>
                  </a:moveTo>
                  <a:lnTo>
                    <a:pt x="92710" y="4938776"/>
                  </a:lnTo>
                  <a:cubicBezTo>
                    <a:pt x="41910" y="4938776"/>
                    <a:pt x="0" y="4896866"/>
                    <a:pt x="0" y="484606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8519090" y="0"/>
                  </a:lnTo>
                  <a:cubicBezTo>
                    <a:pt x="18569890" y="0"/>
                    <a:pt x="18611799" y="41910"/>
                    <a:pt x="18611799" y="92710"/>
                  </a:cubicBezTo>
                  <a:lnTo>
                    <a:pt x="18611799" y="4844796"/>
                  </a:lnTo>
                  <a:cubicBezTo>
                    <a:pt x="18613069" y="4896866"/>
                    <a:pt x="18571159" y="4938776"/>
                    <a:pt x="18520359" y="4938776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48" name="Freeform 48"/>
            <p:cNvSpPr/>
            <p:nvPr/>
          </p:nvSpPr>
          <p:spPr>
            <a:xfrm>
              <a:off x="0" y="0"/>
              <a:ext cx="18676569" cy="5002276"/>
            </a:xfrm>
            <a:custGeom>
              <a:avLst/>
              <a:gdLst/>
              <a:ahLst/>
              <a:cxnLst/>
              <a:rect l="l" t="t" r="r" b="b"/>
              <a:pathLst>
                <a:path w="18676569" h="5002276">
                  <a:moveTo>
                    <a:pt x="18552109" y="59690"/>
                  </a:moveTo>
                  <a:cubicBezTo>
                    <a:pt x="18587669" y="59690"/>
                    <a:pt x="18616879" y="88900"/>
                    <a:pt x="18616879" y="124460"/>
                  </a:cubicBezTo>
                  <a:lnTo>
                    <a:pt x="18616879" y="4877816"/>
                  </a:lnTo>
                  <a:cubicBezTo>
                    <a:pt x="18616879" y="4913376"/>
                    <a:pt x="18587669" y="4942586"/>
                    <a:pt x="18552109" y="4942586"/>
                  </a:cubicBezTo>
                  <a:lnTo>
                    <a:pt x="124460" y="4942586"/>
                  </a:lnTo>
                  <a:cubicBezTo>
                    <a:pt x="88900" y="4942586"/>
                    <a:pt x="59690" y="4913376"/>
                    <a:pt x="59690" y="487781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8552109" y="59690"/>
                  </a:lnTo>
                  <a:moveTo>
                    <a:pt x="1855210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877816"/>
                  </a:lnTo>
                  <a:cubicBezTo>
                    <a:pt x="0" y="4946396"/>
                    <a:pt x="55880" y="5002276"/>
                    <a:pt x="124460" y="5002276"/>
                  </a:cubicBezTo>
                  <a:lnTo>
                    <a:pt x="18552109" y="5002276"/>
                  </a:lnTo>
                  <a:cubicBezTo>
                    <a:pt x="18620690" y="5002276"/>
                    <a:pt x="18676569" y="4946396"/>
                    <a:pt x="18676569" y="4877816"/>
                  </a:cubicBezTo>
                  <a:lnTo>
                    <a:pt x="18676569" y="124460"/>
                  </a:lnTo>
                  <a:cubicBezTo>
                    <a:pt x="18676569" y="55880"/>
                    <a:pt x="18620690" y="0"/>
                    <a:pt x="1855210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9" name="TextBox 49"/>
          <p:cNvSpPr txBox="1"/>
          <p:nvPr/>
        </p:nvSpPr>
        <p:spPr>
          <a:xfrm>
            <a:off x="13101504" y="2073712"/>
            <a:ext cx="217738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FBF3E4"/>
                </a:solidFill>
                <a:latin typeface="Poppins"/>
              </a:rPr>
              <a:t>PROCEDURAL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11935667" y="2301236"/>
            <a:ext cx="1478460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ou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  <p:sp>
        <p:nvSpPr>
          <p:cNvPr id="51" name="TextBox 51"/>
          <p:cNvSpPr txBox="1"/>
          <p:nvPr/>
        </p:nvSpPr>
        <p:spPr>
          <a:xfrm>
            <a:off x="9815805" y="5630999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Possui as  instruções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if, while, switch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e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 for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587079" y="2495063"/>
            <a:ext cx="17113841" cy="5277823"/>
            <a:chOff x="0" y="0"/>
            <a:chExt cx="22054097" cy="6801373"/>
          </a:xfrm>
        </p:grpSpPr>
        <p:sp>
          <p:nvSpPr>
            <p:cNvPr id="39" name="Freeform 39"/>
            <p:cNvSpPr/>
            <p:nvPr/>
          </p:nvSpPr>
          <p:spPr>
            <a:xfrm>
              <a:off x="31750" y="31750"/>
              <a:ext cx="21990597" cy="6737873"/>
            </a:xfrm>
            <a:custGeom>
              <a:avLst/>
              <a:gdLst/>
              <a:ahLst/>
              <a:cxnLst/>
              <a:rect l="l" t="t" r="r" b="b"/>
              <a:pathLst>
                <a:path w="21990597" h="6737873">
                  <a:moveTo>
                    <a:pt x="21897887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896617" y="0"/>
                  </a:lnTo>
                  <a:cubicBezTo>
                    <a:pt x="21947417" y="0"/>
                    <a:pt x="21989328" y="41910"/>
                    <a:pt x="21989328" y="92710"/>
                  </a:cubicBezTo>
                  <a:lnTo>
                    <a:pt x="21989328" y="6643894"/>
                  </a:lnTo>
                  <a:cubicBezTo>
                    <a:pt x="21990597" y="6695963"/>
                    <a:pt x="21948687" y="6737873"/>
                    <a:pt x="21897887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22054097" cy="6801373"/>
            </a:xfrm>
            <a:custGeom>
              <a:avLst/>
              <a:gdLst/>
              <a:ahLst/>
              <a:cxnLst/>
              <a:rect l="l" t="t" r="r" b="b"/>
              <a:pathLst>
                <a:path w="22054097" h="6801373">
                  <a:moveTo>
                    <a:pt x="21929637" y="59690"/>
                  </a:moveTo>
                  <a:cubicBezTo>
                    <a:pt x="21965197" y="59690"/>
                    <a:pt x="21994408" y="88900"/>
                    <a:pt x="21994408" y="124460"/>
                  </a:cubicBezTo>
                  <a:lnTo>
                    <a:pt x="21994408" y="6676913"/>
                  </a:lnTo>
                  <a:cubicBezTo>
                    <a:pt x="21994408" y="6712473"/>
                    <a:pt x="21965197" y="6741684"/>
                    <a:pt x="21929637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929637" y="59690"/>
                  </a:lnTo>
                  <a:moveTo>
                    <a:pt x="219296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21929637" y="6801373"/>
                  </a:lnTo>
                  <a:cubicBezTo>
                    <a:pt x="21998217" y="6801373"/>
                    <a:pt x="22054097" y="6745494"/>
                    <a:pt x="22054097" y="6676913"/>
                  </a:cubicBezTo>
                  <a:lnTo>
                    <a:pt x="22054097" y="124460"/>
                  </a:lnTo>
                  <a:cubicBezTo>
                    <a:pt x="22054097" y="55880"/>
                    <a:pt x="21998217" y="0"/>
                    <a:pt x="219296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1" name="Group 41"/>
          <p:cNvGrpSpPr/>
          <p:nvPr/>
        </p:nvGrpSpPr>
        <p:grpSpPr>
          <a:xfrm>
            <a:off x="903783" y="2888507"/>
            <a:ext cx="7510577" cy="4199124"/>
            <a:chOff x="0" y="0"/>
            <a:chExt cx="10014103" cy="5598833"/>
          </a:xfrm>
        </p:grpSpPr>
        <p:sp>
          <p:nvSpPr>
            <p:cNvPr id="42" name="TextBox 42"/>
            <p:cNvSpPr txBox="1"/>
            <p:nvPr/>
          </p:nvSpPr>
          <p:spPr>
            <a:xfrm>
              <a:off x="0" y="-95250"/>
              <a:ext cx="5725124" cy="1062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47"/>
                </a:lnSpc>
              </a:pPr>
              <a:r>
                <a:rPr lang="en-US" sz="4819" spc="481">
                  <a:solidFill>
                    <a:srgbClr val="000000"/>
                  </a:solidFill>
                  <a:latin typeface="Bebas Neue Bold"/>
                </a:rPr>
                <a:t>imperativo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672542" y="1251175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Detalha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passo a passo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 o processo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672542" y="2143741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Baseado em uma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sequência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 de instruções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672542" y="3036307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Manipula o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estado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 com variáveis 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672542" y="4999391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Exemplos: C, Pascal, Java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672542" y="3694755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Possui as  instruções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if, while, switch 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e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 for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0127970" y="3059548"/>
            <a:ext cx="6744682" cy="4385658"/>
            <a:chOff x="0" y="0"/>
            <a:chExt cx="1352808" cy="879649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352808" cy="879649"/>
            </a:xfrm>
            <a:custGeom>
              <a:avLst/>
              <a:gdLst/>
              <a:ahLst/>
              <a:cxnLst/>
              <a:rect l="l" t="t" r="r" b="b"/>
              <a:pathLst>
                <a:path w="1352808" h="879649">
                  <a:moveTo>
                    <a:pt x="0" y="0"/>
                  </a:moveTo>
                  <a:lnTo>
                    <a:pt x="1352808" y="0"/>
                  </a:lnTo>
                  <a:lnTo>
                    <a:pt x="1352808" y="879649"/>
                  </a:lnTo>
                  <a:lnTo>
                    <a:pt x="0" y="87964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0336672" y="2907833"/>
            <a:ext cx="6745839" cy="4355765"/>
            <a:chOff x="0" y="0"/>
            <a:chExt cx="1353040" cy="873653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353040" cy="873653"/>
            </a:xfrm>
            <a:custGeom>
              <a:avLst/>
              <a:gdLst/>
              <a:ahLst/>
              <a:cxnLst/>
              <a:rect l="l" t="t" r="r" b="b"/>
              <a:pathLst>
                <a:path w="1353040" h="873653">
                  <a:moveTo>
                    <a:pt x="0" y="0"/>
                  </a:moveTo>
                  <a:lnTo>
                    <a:pt x="1353040" y="0"/>
                  </a:lnTo>
                  <a:lnTo>
                    <a:pt x="1353040" y="873653"/>
                  </a:lnTo>
                  <a:lnTo>
                    <a:pt x="0" y="873653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53" name="TextBox 5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0336672" y="2907833"/>
            <a:ext cx="6745839" cy="420492"/>
            <a:chOff x="0" y="0"/>
            <a:chExt cx="1852902" cy="115498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1852902" cy="115498"/>
            </a:xfrm>
            <a:custGeom>
              <a:avLst/>
              <a:gdLst/>
              <a:ahLst/>
              <a:cxnLst/>
              <a:rect l="l" t="t" r="r" b="b"/>
              <a:pathLst>
                <a:path w="1852902" h="115498">
                  <a:moveTo>
                    <a:pt x="0" y="0"/>
                  </a:moveTo>
                  <a:lnTo>
                    <a:pt x="1852902" y="0"/>
                  </a:lnTo>
                  <a:lnTo>
                    <a:pt x="1852902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56" name="TextBox 5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57" name="Picture 57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10443896" y="3008253"/>
            <a:ext cx="670929" cy="219652"/>
          </a:xfrm>
          <a:prstGeom prst="rect">
            <a:avLst/>
          </a:prstGeom>
        </p:spPr>
      </p:pic>
      <p:sp>
        <p:nvSpPr>
          <p:cNvPr id="58" name="TextBox 58"/>
          <p:cNvSpPr txBox="1"/>
          <p:nvPr/>
        </p:nvSpPr>
        <p:spPr>
          <a:xfrm>
            <a:off x="10622732" y="3391700"/>
            <a:ext cx="6172200" cy="372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int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main() {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  int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i;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 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for (i =</a:t>
            </a:r>
            <a:r>
              <a:rPr lang="en-US" sz="3000">
                <a:solidFill>
                  <a:srgbClr val="2DBEB1"/>
                </a:solidFill>
                <a:latin typeface="Fira Code"/>
              </a:rPr>
              <a:t> </a:t>
            </a:r>
            <a:r>
              <a:rPr lang="en-US" sz="3000">
                <a:solidFill>
                  <a:srgbClr val="9FFE34"/>
                </a:solidFill>
                <a:latin typeface="Fira Code"/>
              </a:rPr>
              <a:t>0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; i &lt;</a:t>
            </a:r>
            <a:r>
              <a:rPr lang="en-US" sz="3000">
                <a:solidFill>
                  <a:srgbClr val="2DBEB1"/>
                </a:solidFill>
                <a:latin typeface="Fira Code"/>
              </a:rPr>
              <a:t> </a:t>
            </a:r>
            <a:r>
              <a:rPr lang="en-US" sz="3000">
                <a:solidFill>
                  <a:srgbClr val="9FFE34"/>
                </a:solidFill>
                <a:latin typeface="Fira Code"/>
              </a:rPr>
              <a:t>5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; i++) {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    printf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(</a:t>
            </a:r>
            <a:r>
              <a:rPr lang="en-US" sz="3000">
                <a:solidFill>
                  <a:srgbClr val="E6FE0B"/>
                </a:solidFill>
                <a:latin typeface="Fira Code"/>
              </a:rPr>
              <a:t>"%d\n"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, i);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BF3E4"/>
                </a:solidFill>
                <a:latin typeface="Fira Code"/>
              </a:rPr>
              <a:t>  }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  return </a:t>
            </a:r>
            <a:r>
              <a:rPr lang="en-US" sz="3000">
                <a:solidFill>
                  <a:srgbClr val="9FFE34"/>
                </a:solidFill>
                <a:latin typeface="Fira Code"/>
              </a:rPr>
              <a:t>0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BF3E4"/>
                </a:solidFill>
                <a:latin typeface="Fira Code"/>
              </a:rPr>
              <a:t>}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587079" y="2495063"/>
            <a:ext cx="17113841" cy="5277823"/>
            <a:chOff x="0" y="0"/>
            <a:chExt cx="22054097" cy="6801373"/>
          </a:xfrm>
        </p:grpSpPr>
        <p:sp>
          <p:nvSpPr>
            <p:cNvPr id="39" name="Freeform 39"/>
            <p:cNvSpPr/>
            <p:nvPr/>
          </p:nvSpPr>
          <p:spPr>
            <a:xfrm>
              <a:off x="31750" y="31750"/>
              <a:ext cx="21990597" cy="6737873"/>
            </a:xfrm>
            <a:custGeom>
              <a:avLst/>
              <a:gdLst/>
              <a:ahLst/>
              <a:cxnLst/>
              <a:rect l="l" t="t" r="r" b="b"/>
              <a:pathLst>
                <a:path w="21990597" h="6737873">
                  <a:moveTo>
                    <a:pt x="21897887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896617" y="0"/>
                  </a:lnTo>
                  <a:cubicBezTo>
                    <a:pt x="21947417" y="0"/>
                    <a:pt x="21989328" y="41910"/>
                    <a:pt x="21989328" y="92710"/>
                  </a:cubicBezTo>
                  <a:lnTo>
                    <a:pt x="21989328" y="6643894"/>
                  </a:lnTo>
                  <a:cubicBezTo>
                    <a:pt x="21990597" y="6695963"/>
                    <a:pt x="21948687" y="6737873"/>
                    <a:pt x="21897887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22054097" cy="6801373"/>
            </a:xfrm>
            <a:custGeom>
              <a:avLst/>
              <a:gdLst/>
              <a:ahLst/>
              <a:cxnLst/>
              <a:rect l="l" t="t" r="r" b="b"/>
              <a:pathLst>
                <a:path w="22054097" h="6801373">
                  <a:moveTo>
                    <a:pt x="21929637" y="59690"/>
                  </a:moveTo>
                  <a:cubicBezTo>
                    <a:pt x="21965197" y="59690"/>
                    <a:pt x="21994408" y="88900"/>
                    <a:pt x="21994408" y="124460"/>
                  </a:cubicBezTo>
                  <a:lnTo>
                    <a:pt x="21994408" y="6676913"/>
                  </a:lnTo>
                  <a:cubicBezTo>
                    <a:pt x="21994408" y="6712473"/>
                    <a:pt x="21965197" y="6741684"/>
                    <a:pt x="21929637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929637" y="59690"/>
                  </a:lnTo>
                  <a:moveTo>
                    <a:pt x="219296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21929637" y="6801373"/>
                  </a:lnTo>
                  <a:cubicBezTo>
                    <a:pt x="21998217" y="6801373"/>
                    <a:pt x="22054097" y="6745494"/>
                    <a:pt x="22054097" y="6676913"/>
                  </a:cubicBezTo>
                  <a:lnTo>
                    <a:pt x="22054097" y="124460"/>
                  </a:lnTo>
                  <a:cubicBezTo>
                    <a:pt x="22054097" y="55880"/>
                    <a:pt x="21998217" y="0"/>
                    <a:pt x="219296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1" name="Group 41"/>
          <p:cNvGrpSpPr/>
          <p:nvPr/>
        </p:nvGrpSpPr>
        <p:grpSpPr>
          <a:xfrm>
            <a:off x="903783" y="2888507"/>
            <a:ext cx="7510577" cy="4199124"/>
            <a:chOff x="0" y="0"/>
            <a:chExt cx="10014103" cy="5598833"/>
          </a:xfrm>
        </p:grpSpPr>
        <p:sp>
          <p:nvSpPr>
            <p:cNvPr id="42" name="TextBox 42"/>
            <p:cNvSpPr txBox="1"/>
            <p:nvPr/>
          </p:nvSpPr>
          <p:spPr>
            <a:xfrm>
              <a:off x="0" y="-95250"/>
              <a:ext cx="5725124" cy="1062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47"/>
                </a:lnSpc>
              </a:pPr>
              <a:r>
                <a:rPr lang="en-US" sz="4819" spc="481">
                  <a:solidFill>
                    <a:srgbClr val="000000"/>
                  </a:solidFill>
                  <a:latin typeface="Bebas Neue Bold"/>
                </a:rPr>
                <a:t>imperativo</a:t>
              </a:r>
            </a:p>
          </p:txBody>
        </p:sp>
        <p:sp>
          <p:nvSpPr>
            <p:cNvPr id="43" name="TextBox 43"/>
            <p:cNvSpPr txBox="1"/>
            <p:nvPr/>
          </p:nvSpPr>
          <p:spPr>
            <a:xfrm>
              <a:off x="672542" y="1251175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Detalha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passo a passo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 o processo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672542" y="2143741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Baseado em uma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sequência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 de instruções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672542" y="3036307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Manipula o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estado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 com variáveis 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672542" y="4999391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Exemplos: C, Pascal, Java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672542" y="3694755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Possui as  instruções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if, while, switch 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e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 for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0629402" y="3009384"/>
            <a:ext cx="6209762" cy="4385658"/>
            <a:chOff x="0" y="0"/>
            <a:chExt cx="1245516" cy="879649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245516" cy="879649"/>
            </a:xfrm>
            <a:custGeom>
              <a:avLst/>
              <a:gdLst/>
              <a:ahLst/>
              <a:cxnLst/>
              <a:rect l="l" t="t" r="r" b="b"/>
              <a:pathLst>
                <a:path w="1245516" h="879649">
                  <a:moveTo>
                    <a:pt x="0" y="0"/>
                  </a:moveTo>
                  <a:lnTo>
                    <a:pt x="1245516" y="0"/>
                  </a:lnTo>
                  <a:lnTo>
                    <a:pt x="1245516" y="879649"/>
                  </a:lnTo>
                  <a:lnTo>
                    <a:pt x="0" y="87964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0838104" y="2857670"/>
            <a:ext cx="6288869" cy="4355765"/>
            <a:chOff x="0" y="0"/>
            <a:chExt cx="1261383" cy="873653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261383" cy="873653"/>
            </a:xfrm>
            <a:custGeom>
              <a:avLst/>
              <a:gdLst/>
              <a:ahLst/>
              <a:cxnLst/>
              <a:rect l="l" t="t" r="r" b="b"/>
              <a:pathLst>
                <a:path w="1261383" h="873653">
                  <a:moveTo>
                    <a:pt x="0" y="0"/>
                  </a:moveTo>
                  <a:lnTo>
                    <a:pt x="1261383" y="0"/>
                  </a:lnTo>
                  <a:lnTo>
                    <a:pt x="1261383" y="873653"/>
                  </a:lnTo>
                  <a:lnTo>
                    <a:pt x="0" y="873653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53" name="TextBox 5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0838104" y="2857670"/>
            <a:ext cx="6288869" cy="420492"/>
            <a:chOff x="0" y="0"/>
            <a:chExt cx="1727385" cy="115498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1727385" cy="115498"/>
            </a:xfrm>
            <a:custGeom>
              <a:avLst/>
              <a:gdLst/>
              <a:ahLst/>
              <a:cxnLst/>
              <a:rect l="l" t="t" r="r" b="b"/>
              <a:pathLst>
                <a:path w="1727385" h="115498">
                  <a:moveTo>
                    <a:pt x="0" y="0"/>
                  </a:moveTo>
                  <a:lnTo>
                    <a:pt x="1727385" y="0"/>
                  </a:lnTo>
                  <a:lnTo>
                    <a:pt x="1727385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56" name="TextBox 5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57" name="Picture 57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10945328" y="2958090"/>
            <a:ext cx="670929" cy="219652"/>
          </a:xfrm>
          <a:prstGeom prst="rect">
            <a:avLst/>
          </a:prstGeom>
        </p:spPr>
      </p:pic>
      <p:sp>
        <p:nvSpPr>
          <p:cNvPr id="58" name="TextBox 58"/>
          <p:cNvSpPr txBox="1"/>
          <p:nvPr/>
        </p:nvSpPr>
        <p:spPr>
          <a:xfrm>
            <a:off x="11124164" y="3341537"/>
            <a:ext cx="5715000" cy="372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BF3E4"/>
                </a:solidFill>
                <a:latin typeface="Fira Code"/>
              </a:rPr>
              <a:t>program exString;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var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  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greetings:</a:t>
            </a:r>
            <a:r>
              <a:rPr lang="en-US" sz="3000">
                <a:solidFill>
                  <a:srgbClr val="2DBEB1"/>
                </a:solidFill>
                <a:latin typeface="Fira Code"/>
              </a:rPr>
              <a:t> string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begin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  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greetings := </a:t>
            </a:r>
            <a:r>
              <a:rPr lang="en-US" sz="3000">
                <a:solidFill>
                  <a:srgbClr val="E6FE0B"/>
                </a:solidFill>
                <a:latin typeface="Fira Code"/>
              </a:rPr>
              <a:t>'Hello!'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BF3E4"/>
                </a:solidFill>
                <a:latin typeface="Fira Code"/>
              </a:rPr>
              <a:t>   writeln(greetings);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end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.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01421" y="525804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20853" y="3972527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277070" y="5171275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4" name="AutoShape 4"/>
          <p:cNvSpPr/>
          <p:nvPr/>
        </p:nvSpPr>
        <p:spPr>
          <a:xfrm rot="2017">
            <a:off x="1028704" y="8439495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2017">
            <a:off x="1028704" y="1797738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01421" y="525804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8994695" y="2522809"/>
            <a:ext cx="8743638" cy="5277823"/>
            <a:chOff x="0" y="0"/>
            <a:chExt cx="11267666" cy="6801373"/>
          </a:xfrm>
        </p:grpSpPr>
        <p:sp>
          <p:nvSpPr>
            <p:cNvPr id="40" name="Freeform 40"/>
            <p:cNvSpPr/>
            <p:nvPr/>
          </p:nvSpPr>
          <p:spPr>
            <a:xfrm>
              <a:off x="31750" y="31750"/>
              <a:ext cx="11204166" cy="6737873"/>
            </a:xfrm>
            <a:custGeom>
              <a:avLst/>
              <a:gdLst/>
              <a:ahLst/>
              <a:cxnLst/>
              <a:rect l="l" t="t" r="r" b="b"/>
              <a:pathLst>
                <a:path w="11204166" h="6737873">
                  <a:moveTo>
                    <a:pt x="11111456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1110186" y="0"/>
                  </a:lnTo>
                  <a:cubicBezTo>
                    <a:pt x="11160986" y="0"/>
                    <a:pt x="11202896" y="41910"/>
                    <a:pt x="11202896" y="92710"/>
                  </a:cubicBezTo>
                  <a:lnTo>
                    <a:pt x="11202896" y="6643894"/>
                  </a:lnTo>
                  <a:cubicBezTo>
                    <a:pt x="11204166" y="6695963"/>
                    <a:pt x="11162256" y="6737873"/>
                    <a:pt x="11111456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11267666" cy="6801373"/>
            </a:xfrm>
            <a:custGeom>
              <a:avLst/>
              <a:gdLst/>
              <a:ahLst/>
              <a:cxnLst/>
              <a:rect l="l" t="t" r="r" b="b"/>
              <a:pathLst>
                <a:path w="11267666" h="6801373">
                  <a:moveTo>
                    <a:pt x="11143206" y="59690"/>
                  </a:moveTo>
                  <a:cubicBezTo>
                    <a:pt x="11178766" y="59690"/>
                    <a:pt x="11207976" y="88900"/>
                    <a:pt x="11207976" y="124460"/>
                  </a:cubicBezTo>
                  <a:lnTo>
                    <a:pt x="11207976" y="6676913"/>
                  </a:lnTo>
                  <a:cubicBezTo>
                    <a:pt x="11207976" y="6712473"/>
                    <a:pt x="11178766" y="6741684"/>
                    <a:pt x="11143206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1143206" y="59690"/>
                  </a:lnTo>
                  <a:moveTo>
                    <a:pt x="1114320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11143206" y="6801373"/>
                  </a:lnTo>
                  <a:cubicBezTo>
                    <a:pt x="11211786" y="6801373"/>
                    <a:pt x="11267666" y="6745494"/>
                    <a:pt x="11267666" y="6676913"/>
                  </a:cubicBezTo>
                  <a:lnTo>
                    <a:pt x="11267666" y="124460"/>
                  </a:lnTo>
                  <a:cubicBezTo>
                    <a:pt x="11267666" y="55880"/>
                    <a:pt x="11211786" y="0"/>
                    <a:pt x="1114320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42" name="TextBox 42"/>
          <p:cNvSpPr txBox="1"/>
          <p:nvPr/>
        </p:nvSpPr>
        <p:spPr>
          <a:xfrm>
            <a:off x="9311398" y="2793257"/>
            <a:ext cx="5529446" cy="82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47"/>
              </a:lnSpc>
            </a:pPr>
            <a:r>
              <a:rPr lang="en-US" sz="4819" spc="48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9815805" y="3798313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Baseado na interação entre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objetos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9815805" y="4467738"/>
            <a:ext cx="7558279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Utiliza de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abstrações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para solucionar problemas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9815805" y="5137163"/>
            <a:ext cx="7006171" cy="963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Busca poupar código através da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herança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 de </a:t>
            </a:r>
            <a:r>
              <a:rPr lang="en-US" sz="2399">
                <a:solidFill>
                  <a:srgbClr val="000000"/>
                </a:solidFill>
                <a:latin typeface="Poppins Bold"/>
              </a:rPr>
              <a:t>classes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9815805" y="6683737"/>
            <a:ext cx="700617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Exemplos: Typescript, C#, Java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01421" y="525804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587079" y="2495063"/>
            <a:ext cx="17113841" cy="5277823"/>
            <a:chOff x="0" y="0"/>
            <a:chExt cx="22054097" cy="6801373"/>
          </a:xfrm>
        </p:grpSpPr>
        <p:sp>
          <p:nvSpPr>
            <p:cNvPr id="40" name="Freeform 40"/>
            <p:cNvSpPr/>
            <p:nvPr/>
          </p:nvSpPr>
          <p:spPr>
            <a:xfrm>
              <a:off x="31750" y="31750"/>
              <a:ext cx="21990597" cy="6737873"/>
            </a:xfrm>
            <a:custGeom>
              <a:avLst/>
              <a:gdLst/>
              <a:ahLst/>
              <a:cxnLst/>
              <a:rect l="l" t="t" r="r" b="b"/>
              <a:pathLst>
                <a:path w="21990597" h="6737873">
                  <a:moveTo>
                    <a:pt x="21897887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896617" y="0"/>
                  </a:lnTo>
                  <a:cubicBezTo>
                    <a:pt x="21947417" y="0"/>
                    <a:pt x="21989328" y="41910"/>
                    <a:pt x="21989328" y="92710"/>
                  </a:cubicBezTo>
                  <a:lnTo>
                    <a:pt x="21989328" y="6643894"/>
                  </a:lnTo>
                  <a:cubicBezTo>
                    <a:pt x="21990597" y="6695963"/>
                    <a:pt x="21948687" y="6737873"/>
                    <a:pt x="21897887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22054097" cy="6801373"/>
            </a:xfrm>
            <a:custGeom>
              <a:avLst/>
              <a:gdLst/>
              <a:ahLst/>
              <a:cxnLst/>
              <a:rect l="l" t="t" r="r" b="b"/>
              <a:pathLst>
                <a:path w="22054097" h="6801373">
                  <a:moveTo>
                    <a:pt x="21929637" y="59690"/>
                  </a:moveTo>
                  <a:cubicBezTo>
                    <a:pt x="21965197" y="59690"/>
                    <a:pt x="21994408" y="88900"/>
                    <a:pt x="21994408" y="124460"/>
                  </a:cubicBezTo>
                  <a:lnTo>
                    <a:pt x="21994408" y="6676913"/>
                  </a:lnTo>
                  <a:cubicBezTo>
                    <a:pt x="21994408" y="6712473"/>
                    <a:pt x="21965197" y="6741684"/>
                    <a:pt x="21929637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929637" y="59690"/>
                  </a:lnTo>
                  <a:moveTo>
                    <a:pt x="219296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21929637" y="6801373"/>
                  </a:lnTo>
                  <a:cubicBezTo>
                    <a:pt x="21998217" y="6801373"/>
                    <a:pt x="22054097" y="6745494"/>
                    <a:pt x="22054097" y="6676913"/>
                  </a:cubicBezTo>
                  <a:lnTo>
                    <a:pt x="22054097" y="124460"/>
                  </a:lnTo>
                  <a:cubicBezTo>
                    <a:pt x="22054097" y="55880"/>
                    <a:pt x="21998217" y="0"/>
                    <a:pt x="219296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903783" y="2888507"/>
            <a:ext cx="8062686" cy="4273386"/>
            <a:chOff x="0" y="0"/>
            <a:chExt cx="10750248" cy="5697848"/>
          </a:xfrm>
        </p:grpSpPr>
        <p:sp>
          <p:nvSpPr>
            <p:cNvPr id="43" name="TextBox 43"/>
            <p:cNvSpPr txBox="1"/>
            <p:nvPr/>
          </p:nvSpPr>
          <p:spPr>
            <a:xfrm>
              <a:off x="0" y="-95250"/>
              <a:ext cx="7372594" cy="1062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47"/>
                </a:lnSpc>
              </a:pPr>
              <a:r>
                <a:rPr lang="en-US" sz="4819" spc="481">
                  <a:solidFill>
                    <a:srgbClr val="000000"/>
                  </a:solidFill>
                  <a:latin typeface="Bebas Neue Bold"/>
                </a:rPr>
                <a:t>orientado a objetos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672542" y="1251175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Baseado na interação entre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objetos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672542" y="2143741"/>
              <a:ext cx="10077706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Utiliza de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abstrações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 para solucionar problemas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672542" y="3036307"/>
              <a:ext cx="9341561" cy="12471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Busca poupar código através da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herança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 de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classes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672542" y="5098407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Exemplos: Typescript, C#, Java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9758074" y="2149771"/>
            <a:ext cx="7337675" cy="6120122"/>
            <a:chOff x="0" y="0"/>
            <a:chExt cx="1471747" cy="1227537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471747" cy="1227537"/>
            </a:xfrm>
            <a:custGeom>
              <a:avLst/>
              <a:gdLst/>
              <a:ahLst/>
              <a:cxnLst/>
              <a:rect l="l" t="t" r="r" b="b"/>
              <a:pathLst>
                <a:path w="1471747" h="1227537">
                  <a:moveTo>
                    <a:pt x="0" y="0"/>
                  </a:moveTo>
                  <a:lnTo>
                    <a:pt x="1471747" y="0"/>
                  </a:lnTo>
                  <a:lnTo>
                    <a:pt x="1471747" y="1227537"/>
                  </a:lnTo>
                  <a:lnTo>
                    <a:pt x="0" y="122753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9966776" y="1998057"/>
            <a:ext cx="7407308" cy="6055682"/>
            <a:chOff x="0" y="0"/>
            <a:chExt cx="1485713" cy="1214612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485713" cy="1214612"/>
            </a:xfrm>
            <a:custGeom>
              <a:avLst/>
              <a:gdLst/>
              <a:ahLst/>
              <a:cxnLst/>
              <a:rect l="l" t="t" r="r" b="b"/>
              <a:pathLst>
                <a:path w="1485713" h="1214612">
                  <a:moveTo>
                    <a:pt x="0" y="0"/>
                  </a:moveTo>
                  <a:lnTo>
                    <a:pt x="1485713" y="0"/>
                  </a:lnTo>
                  <a:lnTo>
                    <a:pt x="1485713" y="1214612"/>
                  </a:lnTo>
                  <a:lnTo>
                    <a:pt x="0" y="1214612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53" name="TextBox 5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9966776" y="1998057"/>
            <a:ext cx="7407308" cy="420492"/>
            <a:chOff x="0" y="0"/>
            <a:chExt cx="2034590" cy="115498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2034590" cy="115498"/>
            </a:xfrm>
            <a:custGeom>
              <a:avLst/>
              <a:gdLst/>
              <a:ahLst/>
              <a:cxnLst/>
              <a:rect l="l" t="t" r="r" b="b"/>
              <a:pathLst>
                <a:path w="2034590" h="115498">
                  <a:moveTo>
                    <a:pt x="0" y="0"/>
                  </a:moveTo>
                  <a:lnTo>
                    <a:pt x="2034590" y="0"/>
                  </a:lnTo>
                  <a:lnTo>
                    <a:pt x="2034590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56" name="TextBox 5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57" name="Picture 57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10074000" y="2098477"/>
            <a:ext cx="670929" cy="219652"/>
          </a:xfrm>
          <a:prstGeom prst="rect">
            <a:avLst/>
          </a:prstGeom>
        </p:spPr>
      </p:pic>
      <p:sp>
        <p:nvSpPr>
          <p:cNvPr id="58" name="TextBox 58"/>
          <p:cNvSpPr txBox="1"/>
          <p:nvPr/>
        </p:nvSpPr>
        <p:spPr>
          <a:xfrm>
            <a:off x="10252836" y="2481924"/>
            <a:ext cx="6858000" cy="532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2DBEB1"/>
                </a:solidFill>
                <a:latin typeface="Fira Code"/>
              </a:rPr>
              <a:t>class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Character {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</a:t>
            </a:r>
            <a:r>
              <a:rPr lang="en-US" sz="3000">
                <a:solidFill>
                  <a:srgbClr val="2DBEB1"/>
                </a:solidFill>
                <a:latin typeface="Fira Code"/>
              </a:rPr>
              <a:t>protected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health: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 </a:t>
            </a:r>
            <a:r>
              <a:rPr lang="en-US" sz="3000">
                <a:solidFill>
                  <a:srgbClr val="70FEFE"/>
                </a:solidFill>
                <a:latin typeface="Fira Code"/>
              </a:rPr>
              <a:t>number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</a:t>
            </a:r>
            <a:r>
              <a:rPr lang="en-US" sz="3000">
                <a:solidFill>
                  <a:srgbClr val="2DBEB1"/>
                </a:solidFill>
                <a:latin typeface="Fira Code"/>
              </a:rPr>
              <a:t>protected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alive: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 </a:t>
            </a:r>
            <a:r>
              <a:rPr lang="en-US" sz="3000">
                <a:solidFill>
                  <a:srgbClr val="70FEFE"/>
                </a:solidFill>
                <a:latin typeface="Fira Code"/>
              </a:rPr>
              <a:t>boolean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FBF3E4"/>
              </a:solidFill>
              <a:latin typeface="Fira Code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constructor(health: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 </a:t>
            </a:r>
            <a:r>
              <a:rPr lang="en-US" sz="3000">
                <a:solidFill>
                  <a:srgbClr val="70FEFE"/>
                </a:solidFill>
                <a:latin typeface="Fira Code"/>
              </a:rPr>
              <a:t>number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,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 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 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alive:</a:t>
            </a:r>
            <a:r>
              <a:rPr lang="en-US" sz="3000">
                <a:solidFill>
                  <a:srgbClr val="7ED957"/>
                </a:solidFill>
                <a:latin typeface="Fira Code"/>
              </a:rPr>
              <a:t> </a:t>
            </a:r>
            <a:r>
              <a:rPr lang="en-US" sz="3000">
                <a:solidFill>
                  <a:srgbClr val="70FEFE"/>
                </a:solidFill>
                <a:latin typeface="Fira Code"/>
              </a:rPr>
              <a:t>boolean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= </a:t>
            </a:r>
            <a:r>
              <a:rPr lang="en-US" sz="3000">
                <a:solidFill>
                  <a:srgbClr val="9FFE34"/>
                </a:solidFill>
                <a:latin typeface="Fira Code"/>
              </a:rPr>
              <a:t>true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) {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  </a:t>
            </a:r>
            <a:r>
              <a:rPr lang="en-US" sz="3000">
                <a:solidFill>
                  <a:srgbClr val="FE8CFE"/>
                </a:solidFill>
                <a:latin typeface="Fira Code"/>
              </a:rPr>
              <a:t>this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.</a:t>
            </a:r>
            <a:r>
              <a:rPr lang="en-US" sz="3000">
                <a:solidFill>
                  <a:srgbClr val="2DBEB1"/>
                </a:solidFill>
                <a:latin typeface="Fira Code"/>
              </a:rPr>
              <a:t>health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= health;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  </a:t>
            </a:r>
            <a:r>
              <a:rPr lang="en-US" sz="3000">
                <a:solidFill>
                  <a:srgbClr val="FE8CFE"/>
                </a:solidFill>
                <a:latin typeface="Fira Code"/>
              </a:rPr>
              <a:t>this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.</a:t>
            </a:r>
            <a:r>
              <a:rPr lang="en-US" sz="3000">
                <a:solidFill>
                  <a:srgbClr val="2DBEB1"/>
                </a:solidFill>
                <a:latin typeface="Fira Code"/>
              </a:rPr>
              <a:t>alive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= alive;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7ED957"/>
                </a:solidFill>
                <a:latin typeface="Fira Code"/>
              </a:rPr>
              <a:t> 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}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BF3E4"/>
                </a:solidFill>
                <a:latin typeface="Fira Code"/>
              </a:rPr>
              <a:t>}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>
                <a:solidFill>
                  <a:srgbClr val="B91646"/>
                </a:solidFill>
                <a:latin typeface="Brittany"/>
              </a:rPr>
              <a:t>paradigmas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01421" y="525804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+escopo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587079" y="2495063"/>
            <a:ext cx="17113841" cy="5277823"/>
            <a:chOff x="0" y="0"/>
            <a:chExt cx="22054097" cy="6801373"/>
          </a:xfrm>
        </p:grpSpPr>
        <p:sp>
          <p:nvSpPr>
            <p:cNvPr id="40" name="Freeform 40"/>
            <p:cNvSpPr/>
            <p:nvPr/>
          </p:nvSpPr>
          <p:spPr>
            <a:xfrm>
              <a:off x="31750" y="31750"/>
              <a:ext cx="21990597" cy="6737873"/>
            </a:xfrm>
            <a:custGeom>
              <a:avLst/>
              <a:gdLst/>
              <a:ahLst/>
              <a:cxnLst/>
              <a:rect l="l" t="t" r="r" b="b"/>
              <a:pathLst>
                <a:path w="21990597" h="6737873">
                  <a:moveTo>
                    <a:pt x="21897887" y="6737873"/>
                  </a:moveTo>
                  <a:lnTo>
                    <a:pt x="92710" y="6737873"/>
                  </a:lnTo>
                  <a:cubicBezTo>
                    <a:pt x="41910" y="6737873"/>
                    <a:pt x="0" y="6695963"/>
                    <a:pt x="0" y="6645163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896617" y="0"/>
                  </a:lnTo>
                  <a:cubicBezTo>
                    <a:pt x="21947417" y="0"/>
                    <a:pt x="21989328" y="41910"/>
                    <a:pt x="21989328" y="92710"/>
                  </a:cubicBezTo>
                  <a:lnTo>
                    <a:pt x="21989328" y="6643894"/>
                  </a:lnTo>
                  <a:cubicBezTo>
                    <a:pt x="21990597" y="6695963"/>
                    <a:pt x="21948687" y="6737873"/>
                    <a:pt x="21897887" y="6737873"/>
                  </a:cubicBezTo>
                  <a:close/>
                </a:path>
              </a:pathLst>
            </a:custGeom>
            <a:solidFill>
              <a:srgbClr val="FE8CFE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0" y="0"/>
              <a:ext cx="22054097" cy="6801373"/>
            </a:xfrm>
            <a:custGeom>
              <a:avLst/>
              <a:gdLst/>
              <a:ahLst/>
              <a:cxnLst/>
              <a:rect l="l" t="t" r="r" b="b"/>
              <a:pathLst>
                <a:path w="22054097" h="6801373">
                  <a:moveTo>
                    <a:pt x="21929637" y="59690"/>
                  </a:moveTo>
                  <a:cubicBezTo>
                    <a:pt x="21965197" y="59690"/>
                    <a:pt x="21994408" y="88900"/>
                    <a:pt x="21994408" y="124460"/>
                  </a:cubicBezTo>
                  <a:lnTo>
                    <a:pt x="21994408" y="6676913"/>
                  </a:lnTo>
                  <a:cubicBezTo>
                    <a:pt x="21994408" y="6712473"/>
                    <a:pt x="21965197" y="6741684"/>
                    <a:pt x="21929637" y="6741684"/>
                  </a:cubicBezTo>
                  <a:lnTo>
                    <a:pt x="124460" y="6741684"/>
                  </a:lnTo>
                  <a:cubicBezTo>
                    <a:pt x="88900" y="6741684"/>
                    <a:pt x="59690" y="6712473"/>
                    <a:pt x="59690" y="6676913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929637" y="59690"/>
                  </a:lnTo>
                  <a:moveTo>
                    <a:pt x="219296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6676913"/>
                  </a:lnTo>
                  <a:cubicBezTo>
                    <a:pt x="0" y="6745494"/>
                    <a:pt x="55880" y="6801373"/>
                    <a:pt x="124460" y="6801373"/>
                  </a:cubicBezTo>
                  <a:lnTo>
                    <a:pt x="21929637" y="6801373"/>
                  </a:lnTo>
                  <a:cubicBezTo>
                    <a:pt x="21998217" y="6801373"/>
                    <a:pt x="22054097" y="6745494"/>
                    <a:pt x="22054097" y="6676913"/>
                  </a:cubicBezTo>
                  <a:lnTo>
                    <a:pt x="22054097" y="124460"/>
                  </a:lnTo>
                  <a:cubicBezTo>
                    <a:pt x="22054097" y="55880"/>
                    <a:pt x="21998217" y="0"/>
                    <a:pt x="219296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903783" y="2888507"/>
            <a:ext cx="8062686" cy="4273386"/>
            <a:chOff x="0" y="0"/>
            <a:chExt cx="10750248" cy="5697848"/>
          </a:xfrm>
        </p:grpSpPr>
        <p:sp>
          <p:nvSpPr>
            <p:cNvPr id="43" name="TextBox 43"/>
            <p:cNvSpPr txBox="1"/>
            <p:nvPr/>
          </p:nvSpPr>
          <p:spPr>
            <a:xfrm>
              <a:off x="0" y="-95250"/>
              <a:ext cx="7372594" cy="10623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47"/>
                </a:lnSpc>
              </a:pPr>
              <a:r>
                <a:rPr lang="en-US" sz="4819" spc="481">
                  <a:solidFill>
                    <a:srgbClr val="000000"/>
                  </a:solidFill>
                  <a:latin typeface="Bebas Neue Bold"/>
                </a:rPr>
                <a:t>orientado a objetos</a:t>
              </a: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672542" y="1251175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Baseado na interação entre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objetos</a:t>
              </a:r>
            </a:p>
          </p:txBody>
        </p:sp>
        <p:sp>
          <p:nvSpPr>
            <p:cNvPr id="45" name="TextBox 45"/>
            <p:cNvSpPr txBox="1"/>
            <p:nvPr/>
          </p:nvSpPr>
          <p:spPr>
            <a:xfrm>
              <a:off x="672542" y="2143741"/>
              <a:ext cx="10077706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Utiliza de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abstrações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 para solucionar problemas</a:t>
              </a:r>
            </a:p>
          </p:txBody>
        </p:sp>
        <p:sp>
          <p:nvSpPr>
            <p:cNvPr id="46" name="TextBox 46"/>
            <p:cNvSpPr txBox="1"/>
            <p:nvPr/>
          </p:nvSpPr>
          <p:spPr>
            <a:xfrm>
              <a:off x="672542" y="3036307"/>
              <a:ext cx="9341561" cy="12471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Busca poupar código através da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herança</a:t>
              </a:r>
              <a:r>
                <a:rPr lang="en-US" sz="2399">
                  <a:solidFill>
                    <a:srgbClr val="000000"/>
                  </a:solidFill>
                  <a:latin typeface="Poppins"/>
                </a:rPr>
                <a:t> de </a:t>
              </a:r>
              <a:r>
                <a:rPr lang="en-US" sz="2399">
                  <a:solidFill>
                    <a:srgbClr val="000000"/>
                  </a:solidFill>
                  <a:latin typeface="Poppins Bold"/>
                </a:rPr>
                <a:t>classes</a:t>
              </a:r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672542" y="5098407"/>
              <a:ext cx="9341561" cy="5994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39"/>
                </a:lnSpc>
              </a:pPr>
              <a:r>
                <a:rPr lang="en-US" sz="2399">
                  <a:solidFill>
                    <a:srgbClr val="000000"/>
                  </a:solidFill>
                  <a:latin typeface="Poppins"/>
                </a:rPr>
                <a:t>Exemplos: Typescript, C#, Java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9560843" y="2149771"/>
            <a:ext cx="7581362" cy="6120122"/>
            <a:chOff x="0" y="0"/>
            <a:chExt cx="1520624" cy="1227537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1520624" cy="1227537"/>
            </a:xfrm>
            <a:custGeom>
              <a:avLst/>
              <a:gdLst/>
              <a:ahLst/>
              <a:cxnLst/>
              <a:rect l="l" t="t" r="r" b="b"/>
              <a:pathLst>
                <a:path w="1520624" h="1227537">
                  <a:moveTo>
                    <a:pt x="0" y="0"/>
                  </a:moveTo>
                  <a:lnTo>
                    <a:pt x="1520624" y="0"/>
                  </a:lnTo>
                  <a:lnTo>
                    <a:pt x="1520624" y="1227537"/>
                  </a:lnTo>
                  <a:lnTo>
                    <a:pt x="0" y="122753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9769545" y="1998057"/>
            <a:ext cx="7604539" cy="6055682"/>
            <a:chOff x="0" y="0"/>
            <a:chExt cx="1525272" cy="1214612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1525272" cy="1214612"/>
            </a:xfrm>
            <a:custGeom>
              <a:avLst/>
              <a:gdLst/>
              <a:ahLst/>
              <a:cxnLst/>
              <a:rect l="l" t="t" r="r" b="b"/>
              <a:pathLst>
                <a:path w="1525272" h="1214612">
                  <a:moveTo>
                    <a:pt x="0" y="0"/>
                  </a:moveTo>
                  <a:lnTo>
                    <a:pt x="1525272" y="0"/>
                  </a:lnTo>
                  <a:lnTo>
                    <a:pt x="1525272" y="1214612"/>
                  </a:lnTo>
                  <a:lnTo>
                    <a:pt x="0" y="1214612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53" name="TextBox 5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9769545" y="1998057"/>
            <a:ext cx="7604539" cy="420492"/>
            <a:chOff x="0" y="0"/>
            <a:chExt cx="2088764" cy="115498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2088764" cy="115498"/>
            </a:xfrm>
            <a:custGeom>
              <a:avLst/>
              <a:gdLst/>
              <a:ahLst/>
              <a:cxnLst/>
              <a:rect l="l" t="t" r="r" b="b"/>
              <a:pathLst>
                <a:path w="2088764" h="115498">
                  <a:moveTo>
                    <a:pt x="0" y="0"/>
                  </a:moveTo>
                  <a:lnTo>
                    <a:pt x="2088764" y="0"/>
                  </a:lnTo>
                  <a:lnTo>
                    <a:pt x="2088764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56" name="TextBox 5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57" name="Picture 57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9876770" y="2098477"/>
            <a:ext cx="670929" cy="219652"/>
          </a:xfrm>
          <a:prstGeom prst="rect">
            <a:avLst/>
          </a:prstGeom>
        </p:spPr>
      </p:pic>
      <p:sp>
        <p:nvSpPr>
          <p:cNvPr id="58" name="TextBox 58"/>
          <p:cNvSpPr txBox="1"/>
          <p:nvPr/>
        </p:nvSpPr>
        <p:spPr>
          <a:xfrm>
            <a:off x="10055605" y="2481924"/>
            <a:ext cx="7086600" cy="532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9FFE34"/>
                </a:solidFill>
                <a:latin typeface="Fira Code"/>
              </a:rPr>
              <a:t>public class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PessoaFisica {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Fira Code"/>
              </a:rPr>
              <a:t>  </a:t>
            </a:r>
            <a:r>
              <a:rPr lang="en-US" sz="3000">
                <a:solidFill>
                  <a:srgbClr val="9FFE34"/>
                </a:solidFill>
                <a:latin typeface="Fira Code"/>
              </a:rPr>
              <a:t>protected </a:t>
            </a:r>
            <a:r>
              <a:rPr lang="en-US" sz="3000">
                <a:solidFill>
                  <a:srgbClr val="70FEFE"/>
                </a:solidFill>
                <a:latin typeface="Fira Code"/>
              </a:rPr>
              <a:t>String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nome;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Fira Code"/>
              </a:rPr>
              <a:t>  </a:t>
            </a:r>
            <a:r>
              <a:rPr lang="en-US" sz="3000">
                <a:solidFill>
                  <a:srgbClr val="9FFE34"/>
                </a:solidFill>
                <a:latin typeface="Fira Code"/>
              </a:rPr>
              <a:t>protected </a:t>
            </a:r>
            <a:r>
              <a:rPr lang="en-US" sz="3000">
                <a:solidFill>
                  <a:srgbClr val="70FEFE"/>
                </a:solidFill>
                <a:latin typeface="Fira Code"/>
              </a:rPr>
              <a:t>Integer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idade;</a:t>
            </a:r>
          </a:p>
          <a:p>
            <a:pPr>
              <a:lnSpc>
                <a:spcPts val="4200"/>
              </a:lnSpc>
            </a:pPr>
            <a:endParaRPr lang="en-US" sz="3000">
              <a:solidFill>
                <a:srgbClr val="FBF3E4"/>
              </a:solidFill>
              <a:latin typeface="Fira Code"/>
            </a:endParaRP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Fira Code"/>
              </a:rPr>
              <a:t> 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PessoaFisica(</a:t>
            </a:r>
            <a:r>
              <a:rPr lang="en-US" sz="3000">
                <a:solidFill>
                  <a:srgbClr val="70FEFE"/>
                </a:solidFill>
                <a:latin typeface="Fira Code"/>
              </a:rPr>
              <a:t>String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nome,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Fira Code"/>
              </a:rPr>
              <a:t>               </a:t>
            </a:r>
            <a:r>
              <a:rPr lang="en-US" sz="3000">
                <a:solidFill>
                  <a:srgbClr val="70FEFE"/>
                </a:solidFill>
                <a:latin typeface="Fira Code"/>
              </a:rPr>
              <a:t>Integer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idade) {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Fira Code"/>
              </a:rPr>
              <a:t>    </a:t>
            </a:r>
            <a:r>
              <a:rPr lang="en-US" sz="3000">
                <a:solidFill>
                  <a:srgbClr val="FE8CFE"/>
                </a:solidFill>
                <a:latin typeface="Fira Code"/>
              </a:rPr>
              <a:t>this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.</a:t>
            </a:r>
            <a:r>
              <a:rPr lang="en-US" sz="3000">
                <a:solidFill>
                  <a:srgbClr val="9FFE34"/>
                </a:solidFill>
                <a:latin typeface="Fira Code"/>
              </a:rPr>
              <a:t>nome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= nome;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Fira Code"/>
              </a:rPr>
              <a:t>    </a:t>
            </a:r>
            <a:r>
              <a:rPr lang="en-US" sz="3000">
                <a:solidFill>
                  <a:srgbClr val="FE8CFE"/>
                </a:solidFill>
                <a:latin typeface="Fira Code"/>
              </a:rPr>
              <a:t>this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.</a:t>
            </a:r>
            <a:r>
              <a:rPr lang="en-US" sz="3000">
                <a:solidFill>
                  <a:srgbClr val="9FFE34"/>
                </a:solidFill>
                <a:latin typeface="Fira Code"/>
              </a:rPr>
              <a:t>idade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= idade;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Fira Code"/>
              </a:rPr>
              <a:t>  </a:t>
            </a:r>
            <a:r>
              <a:rPr lang="en-US" sz="3000">
                <a:solidFill>
                  <a:srgbClr val="FBF3E4"/>
                </a:solidFill>
                <a:latin typeface="Fira Code"/>
              </a:rPr>
              <a:t>}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BF3E4"/>
                </a:solidFill>
                <a:latin typeface="Fira Code"/>
              </a:rPr>
              <a:t>}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4501421" y="525804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4186" y="3250481"/>
            <a:ext cx="2526556" cy="617544"/>
            <a:chOff x="0" y="0"/>
            <a:chExt cx="249165" cy="6090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144000" y="6085645"/>
            <a:ext cx="2533061" cy="626667"/>
            <a:chOff x="0" y="0"/>
            <a:chExt cx="249806" cy="618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49806" cy="61801"/>
            </a:xfrm>
            <a:custGeom>
              <a:avLst/>
              <a:gdLst/>
              <a:ahLst/>
              <a:cxnLst/>
              <a:rect l="l" t="t" r="r" b="b"/>
              <a:pathLst>
                <a:path w="249806" h="61801">
                  <a:moveTo>
                    <a:pt x="0" y="0"/>
                  </a:moveTo>
                  <a:lnTo>
                    <a:pt x="249806" y="0"/>
                  </a:lnTo>
                  <a:lnTo>
                    <a:pt x="249806" y="61801"/>
                  </a:lnTo>
                  <a:lnTo>
                    <a:pt x="0" y="61801"/>
                  </a:lnTo>
                  <a:close/>
                </a:path>
              </a:pathLst>
            </a:custGeom>
            <a:solidFill>
              <a:srgbClr val="FE8181"/>
            </a:solidFill>
            <a:ln w="28575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104775"/>
              <a:ext cx="812800" cy="9175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907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rot="5400000">
            <a:off x="12904875" y="5624006"/>
            <a:ext cx="88517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AutoShape 10"/>
          <p:cNvSpPr/>
          <p:nvPr/>
        </p:nvSpPr>
        <p:spPr>
          <a:xfrm rot="10761483">
            <a:off x="11677049" y="6379337"/>
            <a:ext cx="40715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11" name="Group 11"/>
          <p:cNvGrpSpPr/>
          <p:nvPr/>
        </p:nvGrpSpPr>
        <p:grpSpPr>
          <a:xfrm>
            <a:off x="12084186" y="6085645"/>
            <a:ext cx="2526556" cy="617544"/>
            <a:chOff x="0" y="0"/>
            <a:chExt cx="249165" cy="609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CC1A"/>
            </a:solidFill>
            <a:ln w="28575">
              <a:solidFill>
                <a:srgbClr val="000000"/>
              </a:solidFill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058128" y="4633919"/>
            <a:ext cx="2526556" cy="617544"/>
            <a:chOff x="0" y="0"/>
            <a:chExt cx="249165" cy="6090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49165" cy="60901"/>
            </a:xfrm>
            <a:custGeom>
              <a:avLst/>
              <a:gdLst/>
              <a:ahLst/>
              <a:cxnLst/>
              <a:rect l="l" t="t" r="r" b="b"/>
              <a:pathLst>
                <a:path w="249165" h="60901">
                  <a:moveTo>
                    <a:pt x="0" y="0"/>
                  </a:moveTo>
                  <a:lnTo>
                    <a:pt x="249165" y="0"/>
                  </a:lnTo>
                  <a:lnTo>
                    <a:pt x="249165" y="60901"/>
                  </a:lnTo>
                  <a:lnTo>
                    <a:pt x="0" y="6090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057387" y="5857090"/>
            <a:ext cx="2526556" cy="1074654"/>
            <a:chOff x="0" y="0"/>
            <a:chExt cx="249165" cy="10598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49165" cy="105981"/>
            </a:xfrm>
            <a:custGeom>
              <a:avLst/>
              <a:gdLst/>
              <a:ahLst/>
              <a:cxnLst/>
              <a:rect l="l" t="t" r="r" b="b"/>
              <a:pathLst>
                <a:path w="249165" h="105981">
                  <a:moveTo>
                    <a:pt x="0" y="0"/>
                  </a:moveTo>
                  <a:lnTo>
                    <a:pt x="249165" y="0"/>
                  </a:lnTo>
                  <a:lnTo>
                    <a:pt x="249165" y="105981"/>
                  </a:lnTo>
                  <a:lnTo>
                    <a:pt x="0" y="105981"/>
                  </a:lnTo>
                  <a:close/>
                </a:path>
              </a:pathLst>
            </a:custGeom>
            <a:solidFill>
              <a:srgbClr val="FE8CFE"/>
            </a:solidFill>
            <a:ln w="28575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0" name="AutoShape 20"/>
          <p:cNvSpPr/>
          <p:nvPr/>
        </p:nvSpPr>
        <p:spPr>
          <a:xfrm rot="5404207">
            <a:off x="16018222" y="5535226"/>
            <a:ext cx="60562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1"/>
          <p:cNvGrpSpPr/>
          <p:nvPr/>
        </p:nvGrpSpPr>
        <p:grpSpPr>
          <a:xfrm>
            <a:off x="13089687" y="4684914"/>
            <a:ext cx="515554" cy="515554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ECC1A"/>
            </a:solidFill>
            <a:ln w="38100">
              <a:solidFill>
                <a:srgbClr val="000000"/>
              </a:solidFill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76200" y="0"/>
              <a:ext cx="660400" cy="7366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317332" y="3290908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DEclarativo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317332" y="6126072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FUNCIONAL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144000" y="6126072"/>
            <a:ext cx="2524059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bANCO DE dADOS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5291275" y="4656985"/>
            <a:ext cx="2060264" cy="5047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IMPERATIVO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5313820" y="5888837"/>
            <a:ext cx="2060264" cy="1016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2"/>
              </a:lnSpc>
            </a:pPr>
            <a:r>
              <a:rPr lang="en-US" sz="2916" spc="291">
                <a:solidFill>
                  <a:srgbClr val="000000"/>
                </a:solidFill>
                <a:latin typeface="Bebas Neue Bold"/>
              </a:rPr>
              <a:t>oRIENTADO A OBJETOS</a:t>
            </a:r>
          </a:p>
        </p:txBody>
      </p:sp>
      <p:sp>
        <p:nvSpPr>
          <p:cNvPr id="31" name="AutoShape 31"/>
          <p:cNvSpPr/>
          <p:nvPr/>
        </p:nvSpPr>
        <p:spPr>
          <a:xfrm rot="5400000">
            <a:off x="12939019" y="4257419"/>
            <a:ext cx="81688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2" name="AutoShape 32"/>
          <p:cNvSpPr/>
          <p:nvPr/>
        </p:nvSpPr>
        <p:spPr>
          <a:xfrm>
            <a:off x="13605241" y="4923641"/>
            <a:ext cx="1452888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3" name="TextBox 33"/>
          <p:cNvSpPr txBox="1"/>
          <p:nvPr/>
        </p:nvSpPr>
        <p:spPr>
          <a:xfrm>
            <a:off x="12674897" y="2696125"/>
            <a:ext cx="1287986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registro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0597439" y="3934700"/>
            <a:ext cx="257589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+procedimento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336447" y="411662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+estado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1791809" y="5267142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  <p:sp>
        <p:nvSpPr>
          <p:cNvPr id="37" name="AutoShape 37"/>
          <p:cNvSpPr/>
          <p:nvPr/>
        </p:nvSpPr>
        <p:spPr>
          <a:xfrm>
            <a:off x="14610742" y="6375367"/>
            <a:ext cx="446645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38" name="TextBox 38"/>
          <p:cNvSpPr txBox="1"/>
          <p:nvPr/>
        </p:nvSpPr>
        <p:spPr>
          <a:xfrm>
            <a:off x="10566819" y="673527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+busca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3847201" y="6998419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B91646"/>
                </a:solidFill>
                <a:latin typeface="Poppins"/>
              </a:rPr>
              <a:t>+estado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14501421" y="5258048"/>
            <a:ext cx="1527081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+escopo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2017">
            <a:off x="1028704" y="8439495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 rot="2017">
            <a:off x="1028704" y="1797738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662337" y="4259045"/>
            <a:ext cx="8752774" cy="1958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22"/>
              </a:lnSpc>
            </a:pPr>
            <a:r>
              <a:rPr lang="en-US" sz="14522">
                <a:solidFill>
                  <a:srgbClr val="000000"/>
                </a:solidFill>
                <a:latin typeface="Bebas Neue Bold"/>
              </a:rPr>
              <a:t>ORIENTADA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872889" y="5766148"/>
            <a:ext cx="8752774" cy="1958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22"/>
              </a:lnSpc>
            </a:pPr>
            <a:r>
              <a:rPr lang="en-US" sz="14522">
                <a:solidFill>
                  <a:srgbClr val="000000"/>
                </a:solidFill>
                <a:latin typeface="Bebas Neue Bold"/>
              </a:rPr>
              <a:t>OBJETOS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606180" y="5362039"/>
            <a:ext cx="1710461" cy="1732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088"/>
              </a:lnSpc>
            </a:pPr>
            <a:r>
              <a:rPr lang="en-US" sz="13088" dirty="0">
                <a:solidFill>
                  <a:srgbClr val="B91646"/>
                </a:solidFill>
                <a:latin typeface="Brittany"/>
              </a:rPr>
              <a:t>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85303" y="2762540"/>
            <a:ext cx="5727946" cy="1460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22"/>
              </a:lnSpc>
            </a:pPr>
            <a:r>
              <a:rPr lang="en-US" sz="10922" dirty="0" err="1">
                <a:solidFill>
                  <a:srgbClr val="B91646"/>
                </a:solidFill>
                <a:latin typeface="Brittany"/>
              </a:rPr>
              <a:t>programação</a:t>
            </a:r>
            <a:endParaRPr lang="en-US" sz="10922" dirty="0">
              <a:solidFill>
                <a:srgbClr val="B91646"/>
              </a:solidFill>
              <a:latin typeface="Brittany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689" y="4716943"/>
            <a:ext cx="16230600" cy="4541357"/>
            <a:chOff x="0" y="0"/>
            <a:chExt cx="21403936" cy="5988868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21340435" cy="5925368"/>
            </a:xfrm>
            <a:custGeom>
              <a:avLst/>
              <a:gdLst/>
              <a:ahLst/>
              <a:cxnLst/>
              <a:rect l="l" t="t" r="r" b="b"/>
              <a:pathLst>
                <a:path w="21340435" h="5925368">
                  <a:moveTo>
                    <a:pt x="21247726" y="5925368"/>
                  </a:moveTo>
                  <a:lnTo>
                    <a:pt x="92710" y="5925368"/>
                  </a:lnTo>
                  <a:cubicBezTo>
                    <a:pt x="41910" y="5925368"/>
                    <a:pt x="0" y="5883458"/>
                    <a:pt x="0" y="583265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246457" y="0"/>
                  </a:lnTo>
                  <a:cubicBezTo>
                    <a:pt x="21297257" y="0"/>
                    <a:pt x="21339166" y="41910"/>
                    <a:pt x="21339166" y="92710"/>
                  </a:cubicBezTo>
                  <a:lnTo>
                    <a:pt x="21339166" y="5831388"/>
                  </a:lnTo>
                  <a:cubicBezTo>
                    <a:pt x="21340435" y="5883458"/>
                    <a:pt x="21298526" y="5925368"/>
                    <a:pt x="21247726" y="5925368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21403935" cy="5988868"/>
            </a:xfrm>
            <a:custGeom>
              <a:avLst/>
              <a:gdLst/>
              <a:ahLst/>
              <a:cxnLst/>
              <a:rect l="l" t="t" r="r" b="b"/>
              <a:pathLst>
                <a:path w="21403935" h="5988868">
                  <a:moveTo>
                    <a:pt x="21279476" y="59690"/>
                  </a:moveTo>
                  <a:cubicBezTo>
                    <a:pt x="21315035" y="59690"/>
                    <a:pt x="21344246" y="88900"/>
                    <a:pt x="21344246" y="124460"/>
                  </a:cubicBezTo>
                  <a:lnTo>
                    <a:pt x="21344246" y="5864408"/>
                  </a:lnTo>
                  <a:cubicBezTo>
                    <a:pt x="21344246" y="5899968"/>
                    <a:pt x="21315035" y="5929178"/>
                    <a:pt x="21279476" y="5929178"/>
                  </a:cubicBezTo>
                  <a:lnTo>
                    <a:pt x="124460" y="5929178"/>
                  </a:lnTo>
                  <a:cubicBezTo>
                    <a:pt x="88900" y="5929178"/>
                    <a:pt x="59690" y="5899968"/>
                    <a:pt x="59690" y="586440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279476" y="59690"/>
                  </a:lnTo>
                  <a:moveTo>
                    <a:pt x="2127947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5864408"/>
                  </a:lnTo>
                  <a:cubicBezTo>
                    <a:pt x="0" y="5932988"/>
                    <a:pt x="55880" y="5988868"/>
                    <a:pt x="124460" y="5988868"/>
                  </a:cubicBezTo>
                  <a:lnTo>
                    <a:pt x="21279476" y="5988868"/>
                  </a:lnTo>
                  <a:cubicBezTo>
                    <a:pt x="21348057" y="5988868"/>
                    <a:pt x="21403935" y="5932988"/>
                    <a:pt x="21403935" y="5864408"/>
                  </a:cubicBezTo>
                  <a:lnTo>
                    <a:pt x="21403935" y="124460"/>
                  </a:lnTo>
                  <a:cubicBezTo>
                    <a:pt x="21403935" y="55880"/>
                    <a:pt x="21348057" y="0"/>
                    <a:pt x="2127947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AutoShape 5"/>
          <p:cNvSpPr/>
          <p:nvPr/>
        </p:nvSpPr>
        <p:spPr>
          <a:xfrm rot="2017">
            <a:off x="1028693" y="5334020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4776790" y="5218732"/>
            <a:ext cx="280984" cy="278202"/>
            <a:chOff x="0" y="0"/>
            <a:chExt cx="1008785" cy="998798"/>
          </a:xfrm>
        </p:grpSpPr>
        <p:sp>
          <p:nvSpPr>
            <p:cNvPr id="7" name="Freeform 7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2815767" y="5218732"/>
            <a:ext cx="280984" cy="278202"/>
            <a:chOff x="0" y="0"/>
            <a:chExt cx="1008785" cy="998798"/>
          </a:xfrm>
        </p:grpSpPr>
        <p:sp>
          <p:nvSpPr>
            <p:cNvPr id="10" name="Freeform 10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2942952" y="5628963"/>
            <a:ext cx="3948660" cy="1361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58"/>
              </a:lnSpc>
            </a:pPr>
            <a:r>
              <a:rPr lang="en-US" sz="7827">
                <a:solidFill>
                  <a:srgbClr val="000000"/>
                </a:solidFill>
                <a:latin typeface="Bebas Neue Bold"/>
              </a:rPr>
              <a:t>Abstração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018014" y="5628963"/>
            <a:ext cx="5876489" cy="1361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58"/>
              </a:lnSpc>
            </a:pPr>
            <a:r>
              <a:rPr lang="en-US" sz="7827">
                <a:solidFill>
                  <a:srgbClr val="000000"/>
                </a:solidFill>
                <a:latin typeface="Bebas Neue Bold"/>
              </a:rPr>
              <a:t>encapsulamento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266381" y="7625792"/>
            <a:ext cx="3301802" cy="1361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58"/>
              </a:lnSpc>
            </a:pPr>
            <a:r>
              <a:rPr lang="en-US" sz="7827">
                <a:solidFill>
                  <a:srgbClr val="000000"/>
                </a:solidFill>
                <a:latin typeface="Bebas Neue Bold"/>
              </a:rPr>
              <a:t>herança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595092" y="7625792"/>
            <a:ext cx="4722333" cy="1361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58"/>
              </a:lnSpc>
            </a:pPr>
            <a:r>
              <a:rPr lang="en-US" sz="7827">
                <a:solidFill>
                  <a:srgbClr val="000000"/>
                </a:solidFill>
                <a:latin typeface="Bebas Neue Bold"/>
              </a:rPr>
              <a:t>polimorfismo</a:t>
            </a:r>
          </a:p>
        </p:txBody>
      </p:sp>
      <p:sp>
        <p:nvSpPr>
          <p:cNvPr id="16" name="AutoShape 16"/>
          <p:cNvSpPr/>
          <p:nvPr/>
        </p:nvSpPr>
        <p:spPr>
          <a:xfrm rot="2017">
            <a:off x="1028693" y="7329529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" name="Group 17"/>
          <p:cNvGrpSpPr/>
          <p:nvPr/>
        </p:nvGrpSpPr>
        <p:grpSpPr>
          <a:xfrm>
            <a:off x="4776790" y="7214240"/>
            <a:ext cx="280984" cy="278202"/>
            <a:chOff x="0" y="0"/>
            <a:chExt cx="1008785" cy="998798"/>
          </a:xfrm>
        </p:grpSpPr>
        <p:sp>
          <p:nvSpPr>
            <p:cNvPr id="18" name="Freeform 18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2815767" y="7199953"/>
            <a:ext cx="280984" cy="278202"/>
            <a:chOff x="0" y="0"/>
            <a:chExt cx="1008785" cy="998798"/>
          </a:xfrm>
        </p:grpSpPr>
        <p:sp>
          <p:nvSpPr>
            <p:cNvPr id="21" name="Freeform 21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5316914" y="0"/>
            <a:ext cx="7654172" cy="4408030"/>
            <a:chOff x="0" y="0"/>
            <a:chExt cx="10205562" cy="5877373"/>
          </a:xfrm>
        </p:grpSpPr>
        <p:sp>
          <p:nvSpPr>
            <p:cNvPr id="24" name="TextBox 24"/>
            <p:cNvSpPr txBox="1"/>
            <p:nvPr/>
          </p:nvSpPr>
          <p:spPr>
            <a:xfrm>
              <a:off x="0" y="1856592"/>
              <a:ext cx="9965829" cy="23048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401"/>
                </a:lnSpc>
              </a:pPr>
              <a:r>
                <a:rPr lang="en-US" sz="12401">
                  <a:solidFill>
                    <a:srgbClr val="000000"/>
                  </a:solidFill>
                  <a:latin typeface="Bebas Neue Bold"/>
                </a:rPr>
                <a:t>ORIENTADA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239733" y="3572565"/>
              <a:ext cx="9965829" cy="23048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401"/>
                </a:lnSpc>
              </a:pPr>
              <a:r>
                <a:rPr lang="en-US" sz="12401">
                  <a:solidFill>
                    <a:srgbClr val="000000"/>
                  </a:solidFill>
                  <a:latin typeface="Bebas Neue Bold"/>
                </a:rPr>
                <a:t>OBJETOS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074652" y="3113771"/>
              <a:ext cx="1947516" cy="2046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177"/>
                </a:lnSpc>
              </a:pPr>
              <a:r>
                <a:rPr lang="en-US" sz="11177" dirty="0">
                  <a:solidFill>
                    <a:srgbClr val="B91646"/>
                  </a:solidFill>
                  <a:latin typeface="Brittany"/>
                </a:rPr>
                <a:t>a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961754" y="180975"/>
              <a:ext cx="6521787" cy="17092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327"/>
                </a:lnSpc>
              </a:pPr>
              <a:r>
                <a:rPr lang="en-US" sz="9327" dirty="0" err="1">
                  <a:solidFill>
                    <a:srgbClr val="B91646"/>
                  </a:solidFill>
                  <a:latin typeface="Brittany"/>
                </a:rPr>
                <a:t>programação</a:t>
              </a:r>
              <a:endParaRPr lang="en-US" sz="9327" dirty="0">
                <a:solidFill>
                  <a:srgbClr val="B91646"/>
                </a:solidFill>
                <a:latin typeface="Brittany"/>
              </a:endParaRPr>
            </a:p>
          </p:txBody>
        </p:sp>
      </p:grpSp>
      <p:sp>
        <p:nvSpPr>
          <p:cNvPr id="28" name="AutoShape 28"/>
          <p:cNvSpPr/>
          <p:nvPr/>
        </p:nvSpPr>
        <p:spPr>
          <a:xfrm rot="2017">
            <a:off x="1028682" y="4298492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689" y="4716943"/>
            <a:ext cx="16230600" cy="4541357"/>
            <a:chOff x="0" y="0"/>
            <a:chExt cx="21403936" cy="5988868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21340435" cy="5925368"/>
            </a:xfrm>
            <a:custGeom>
              <a:avLst/>
              <a:gdLst/>
              <a:ahLst/>
              <a:cxnLst/>
              <a:rect l="l" t="t" r="r" b="b"/>
              <a:pathLst>
                <a:path w="21340435" h="5925368">
                  <a:moveTo>
                    <a:pt x="21247726" y="5925368"/>
                  </a:moveTo>
                  <a:lnTo>
                    <a:pt x="92710" y="5925368"/>
                  </a:lnTo>
                  <a:cubicBezTo>
                    <a:pt x="41910" y="5925368"/>
                    <a:pt x="0" y="5883458"/>
                    <a:pt x="0" y="583265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1246457" y="0"/>
                  </a:lnTo>
                  <a:cubicBezTo>
                    <a:pt x="21297257" y="0"/>
                    <a:pt x="21339166" y="41910"/>
                    <a:pt x="21339166" y="92710"/>
                  </a:cubicBezTo>
                  <a:lnTo>
                    <a:pt x="21339166" y="5831388"/>
                  </a:lnTo>
                  <a:cubicBezTo>
                    <a:pt x="21340435" y="5883458"/>
                    <a:pt x="21298526" y="5925368"/>
                    <a:pt x="21247726" y="5925368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21403935" cy="5988868"/>
            </a:xfrm>
            <a:custGeom>
              <a:avLst/>
              <a:gdLst/>
              <a:ahLst/>
              <a:cxnLst/>
              <a:rect l="l" t="t" r="r" b="b"/>
              <a:pathLst>
                <a:path w="21403935" h="5988868">
                  <a:moveTo>
                    <a:pt x="21279476" y="59690"/>
                  </a:moveTo>
                  <a:cubicBezTo>
                    <a:pt x="21315035" y="59690"/>
                    <a:pt x="21344246" y="88900"/>
                    <a:pt x="21344246" y="124460"/>
                  </a:cubicBezTo>
                  <a:lnTo>
                    <a:pt x="21344246" y="5864408"/>
                  </a:lnTo>
                  <a:cubicBezTo>
                    <a:pt x="21344246" y="5899968"/>
                    <a:pt x="21315035" y="5929178"/>
                    <a:pt x="21279476" y="5929178"/>
                  </a:cubicBezTo>
                  <a:lnTo>
                    <a:pt x="124460" y="5929178"/>
                  </a:lnTo>
                  <a:cubicBezTo>
                    <a:pt x="88900" y="5929178"/>
                    <a:pt x="59690" y="5899968"/>
                    <a:pt x="59690" y="586440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1279476" y="59690"/>
                  </a:lnTo>
                  <a:moveTo>
                    <a:pt x="2127947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5864408"/>
                  </a:lnTo>
                  <a:cubicBezTo>
                    <a:pt x="0" y="5932988"/>
                    <a:pt x="55880" y="5988868"/>
                    <a:pt x="124460" y="5988868"/>
                  </a:cubicBezTo>
                  <a:lnTo>
                    <a:pt x="21279476" y="5988868"/>
                  </a:lnTo>
                  <a:cubicBezTo>
                    <a:pt x="21348057" y="5988868"/>
                    <a:pt x="21403935" y="5932988"/>
                    <a:pt x="21403935" y="5864408"/>
                  </a:cubicBezTo>
                  <a:lnTo>
                    <a:pt x="21403935" y="124460"/>
                  </a:lnTo>
                  <a:cubicBezTo>
                    <a:pt x="21403935" y="55880"/>
                    <a:pt x="21348057" y="0"/>
                    <a:pt x="2127947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AutoShape 5"/>
          <p:cNvSpPr/>
          <p:nvPr/>
        </p:nvSpPr>
        <p:spPr>
          <a:xfrm rot="2017">
            <a:off x="1028693" y="5334020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4776790" y="5218732"/>
            <a:ext cx="280984" cy="278202"/>
            <a:chOff x="0" y="0"/>
            <a:chExt cx="1008785" cy="998798"/>
          </a:xfrm>
        </p:grpSpPr>
        <p:sp>
          <p:nvSpPr>
            <p:cNvPr id="7" name="Freeform 7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2815767" y="5218732"/>
            <a:ext cx="280984" cy="278202"/>
            <a:chOff x="0" y="0"/>
            <a:chExt cx="1008785" cy="998798"/>
          </a:xfrm>
        </p:grpSpPr>
        <p:sp>
          <p:nvSpPr>
            <p:cNvPr id="10" name="Freeform 10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2" name="AutoShape 12"/>
          <p:cNvSpPr/>
          <p:nvPr/>
        </p:nvSpPr>
        <p:spPr>
          <a:xfrm rot="2017">
            <a:off x="1028693" y="7329529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3" name="Group 13"/>
          <p:cNvGrpSpPr/>
          <p:nvPr/>
        </p:nvGrpSpPr>
        <p:grpSpPr>
          <a:xfrm>
            <a:off x="4776790" y="7214240"/>
            <a:ext cx="280984" cy="278202"/>
            <a:chOff x="0" y="0"/>
            <a:chExt cx="1008785" cy="998798"/>
          </a:xfrm>
        </p:grpSpPr>
        <p:sp>
          <p:nvSpPr>
            <p:cNvPr id="14" name="Freeform 14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2815767" y="7199953"/>
            <a:ext cx="280984" cy="278202"/>
            <a:chOff x="0" y="0"/>
            <a:chExt cx="1008785" cy="998798"/>
          </a:xfrm>
        </p:grpSpPr>
        <p:sp>
          <p:nvSpPr>
            <p:cNvPr id="17" name="Freeform 17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5316914" y="0"/>
            <a:ext cx="7654172" cy="4408030"/>
            <a:chOff x="0" y="0"/>
            <a:chExt cx="10205562" cy="5877373"/>
          </a:xfrm>
        </p:grpSpPr>
        <p:sp>
          <p:nvSpPr>
            <p:cNvPr id="20" name="TextBox 20"/>
            <p:cNvSpPr txBox="1"/>
            <p:nvPr/>
          </p:nvSpPr>
          <p:spPr>
            <a:xfrm>
              <a:off x="0" y="1856592"/>
              <a:ext cx="9965829" cy="23048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401"/>
                </a:lnSpc>
              </a:pPr>
              <a:r>
                <a:rPr lang="en-US" sz="12401">
                  <a:solidFill>
                    <a:srgbClr val="000000"/>
                  </a:solidFill>
                  <a:latin typeface="Bebas Neue Bold"/>
                </a:rPr>
                <a:t>ORIENTADA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239733" y="3572565"/>
              <a:ext cx="9965829" cy="23048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401"/>
                </a:lnSpc>
              </a:pPr>
              <a:r>
                <a:rPr lang="en-US" sz="12401">
                  <a:solidFill>
                    <a:srgbClr val="000000"/>
                  </a:solidFill>
                  <a:latin typeface="Bebas Neue Bold"/>
                </a:rPr>
                <a:t>OBJETOS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074652" y="3113771"/>
              <a:ext cx="1947516" cy="20460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177"/>
                </a:lnSpc>
              </a:pPr>
              <a:r>
                <a:rPr lang="en-US" sz="11177" dirty="0">
                  <a:solidFill>
                    <a:srgbClr val="B91646"/>
                  </a:solidFill>
                  <a:latin typeface="Brittany"/>
                </a:rPr>
                <a:t>a</a:t>
              </a: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1961754" y="180975"/>
              <a:ext cx="6521787" cy="17092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327"/>
                </a:lnSpc>
              </a:pPr>
              <a:r>
                <a:rPr lang="en-US" sz="9327" dirty="0" err="1">
                  <a:solidFill>
                    <a:srgbClr val="B91646"/>
                  </a:solidFill>
                  <a:latin typeface="Brittany"/>
                </a:rPr>
                <a:t>programação</a:t>
              </a:r>
              <a:endParaRPr lang="en-US" sz="9327" dirty="0">
                <a:solidFill>
                  <a:srgbClr val="B91646"/>
                </a:solidFill>
                <a:latin typeface="Brittany"/>
              </a:endParaRPr>
            </a:p>
          </p:txBody>
        </p:sp>
      </p:grpSp>
      <p:sp>
        <p:nvSpPr>
          <p:cNvPr id="24" name="AutoShape 24"/>
          <p:cNvSpPr/>
          <p:nvPr/>
        </p:nvSpPr>
        <p:spPr>
          <a:xfrm rot="2017">
            <a:off x="1028682" y="4298492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2947150" y="4923611"/>
            <a:ext cx="3944462" cy="2568831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2942952" y="5628963"/>
            <a:ext cx="3948660" cy="1361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58"/>
              </a:lnSpc>
            </a:pPr>
            <a:r>
              <a:rPr lang="en-US" sz="7827">
                <a:solidFill>
                  <a:srgbClr val="000000"/>
                </a:solidFill>
                <a:latin typeface="Bebas Neue Bold"/>
              </a:rPr>
              <a:t>Abstração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018014" y="5628963"/>
            <a:ext cx="5876489" cy="1361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58"/>
              </a:lnSpc>
            </a:pPr>
            <a:r>
              <a:rPr lang="en-US" sz="7827">
                <a:solidFill>
                  <a:srgbClr val="000000"/>
                </a:solidFill>
                <a:latin typeface="Bebas Neue Bold"/>
              </a:rPr>
              <a:t>encapsulamento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3266381" y="7625792"/>
            <a:ext cx="3301802" cy="1361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58"/>
              </a:lnSpc>
            </a:pPr>
            <a:r>
              <a:rPr lang="en-US" sz="7827">
                <a:solidFill>
                  <a:srgbClr val="000000"/>
                </a:solidFill>
                <a:latin typeface="Bebas Neue Bold"/>
              </a:rPr>
              <a:t>herança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595092" y="7625792"/>
            <a:ext cx="4722333" cy="1361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958"/>
              </a:lnSpc>
            </a:pPr>
            <a:r>
              <a:rPr lang="en-US" sz="7827">
                <a:solidFill>
                  <a:srgbClr val="000000"/>
                </a:solidFill>
                <a:latin typeface="Bebas Neue Bold"/>
              </a:rPr>
              <a:t>polimorfismo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6007" t="10122" r="6003" b="10491"/>
          <a:stretch>
            <a:fillRect/>
          </a:stretch>
        </p:blipFill>
        <p:spPr>
          <a:xfrm>
            <a:off x="4447721" y="2922129"/>
            <a:ext cx="9392558" cy="6052982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466403" y="1051683"/>
            <a:ext cx="535519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66403" y="1051683"/>
            <a:ext cx="535519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5695860" y="2648923"/>
            <a:ext cx="6896279" cy="6805469"/>
            <a:chOff x="0" y="0"/>
            <a:chExt cx="9094397" cy="8974642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9030897" cy="8911142"/>
            </a:xfrm>
            <a:custGeom>
              <a:avLst/>
              <a:gdLst/>
              <a:ahLst/>
              <a:cxnLst/>
              <a:rect l="l" t="t" r="r" b="b"/>
              <a:pathLst>
                <a:path w="9030897" h="8911142">
                  <a:moveTo>
                    <a:pt x="8938187" y="8911142"/>
                  </a:moveTo>
                  <a:lnTo>
                    <a:pt x="92710" y="8911142"/>
                  </a:lnTo>
                  <a:cubicBezTo>
                    <a:pt x="41910" y="8911142"/>
                    <a:pt x="0" y="8869232"/>
                    <a:pt x="0" y="881843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936917" y="0"/>
                  </a:lnTo>
                  <a:cubicBezTo>
                    <a:pt x="8987717" y="0"/>
                    <a:pt x="9029627" y="41910"/>
                    <a:pt x="9029627" y="92710"/>
                  </a:cubicBezTo>
                  <a:lnTo>
                    <a:pt x="9029627" y="8817163"/>
                  </a:lnTo>
                  <a:cubicBezTo>
                    <a:pt x="9030897" y="8869232"/>
                    <a:pt x="8988987" y="8911142"/>
                    <a:pt x="8938187" y="8911142"/>
                  </a:cubicBezTo>
                  <a:close/>
                </a:path>
              </a:pathLst>
            </a:custGeom>
            <a:solidFill>
              <a:srgbClr val="F7F2ED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9094398" cy="8974642"/>
            </a:xfrm>
            <a:custGeom>
              <a:avLst/>
              <a:gdLst/>
              <a:ahLst/>
              <a:cxnLst/>
              <a:rect l="l" t="t" r="r" b="b"/>
              <a:pathLst>
                <a:path w="9094398" h="8974642">
                  <a:moveTo>
                    <a:pt x="8969937" y="59690"/>
                  </a:moveTo>
                  <a:cubicBezTo>
                    <a:pt x="9005497" y="59690"/>
                    <a:pt x="9034707" y="88900"/>
                    <a:pt x="9034707" y="124460"/>
                  </a:cubicBezTo>
                  <a:lnTo>
                    <a:pt x="9034707" y="8850182"/>
                  </a:lnTo>
                  <a:cubicBezTo>
                    <a:pt x="9034707" y="8885742"/>
                    <a:pt x="9005497" y="8914952"/>
                    <a:pt x="8969937" y="8914952"/>
                  </a:cubicBezTo>
                  <a:lnTo>
                    <a:pt x="124460" y="8914952"/>
                  </a:lnTo>
                  <a:cubicBezTo>
                    <a:pt x="88900" y="8914952"/>
                    <a:pt x="59690" y="8885742"/>
                    <a:pt x="59690" y="885018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969937" y="59690"/>
                  </a:lnTo>
                  <a:moveTo>
                    <a:pt x="89699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850182"/>
                  </a:lnTo>
                  <a:cubicBezTo>
                    <a:pt x="0" y="8918763"/>
                    <a:pt x="55880" y="8974642"/>
                    <a:pt x="124460" y="8974642"/>
                  </a:cubicBezTo>
                  <a:lnTo>
                    <a:pt x="8969937" y="8974642"/>
                  </a:lnTo>
                  <a:cubicBezTo>
                    <a:pt x="9038517" y="8974642"/>
                    <a:pt x="9094398" y="8918763"/>
                    <a:pt x="9094398" y="8850182"/>
                  </a:cubicBezTo>
                  <a:lnTo>
                    <a:pt x="9094398" y="124460"/>
                  </a:lnTo>
                  <a:cubicBezTo>
                    <a:pt x="9094398" y="55880"/>
                    <a:pt x="9038517" y="0"/>
                    <a:pt x="89699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765735" y="5087871"/>
            <a:ext cx="2756529" cy="192757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881804" y="8564055"/>
            <a:ext cx="1439711" cy="7198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795973" y="4465636"/>
            <a:ext cx="10696053" cy="271700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448962" y="3275810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</a:t>
            </a:r>
            <a:endParaRPr lang="en-US" sz="8968" dirty="0">
              <a:solidFill>
                <a:srgbClr val="B91646"/>
              </a:solidFill>
              <a:latin typeface="Brittany"/>
            </a:endParaRPr>
          </a:p>
        </p:txBody>
      </p:sp>
      <p:sp>
        <p:nvSpPr>
          <p:cNvPr id="4" name="AutoShape 4"/>
          <p:cNvSpPr/>
          <p:nvPr/>
        </p:nvSpPr>
        <p:spPr>
          <a:xfrm rot="2017">
            <a:off x="1028704" y="8439495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2017">
            <a:off x="1028704" y="1797738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66403" y="1051683"/>
            <a:ext cx="535519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5695860" y="2648923"/>
            <a:ext cx="6896279" cy="6805469"/>
            <a:chOff x="0" y="0"/>
            <a:chExt cx="9094397" cy="8974642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9030897" cy="8911142"/>
            </a:xfrm>
            <a:custGeom>
              <a:avLst/>
              <a:gdLst/>
              <a:ahLst/>
              <a:cxnLst/>
              <a:rect l="l" t="t" r="r" b="b"/>
              <a:pathLst>
                <a:path w="9030897" h="8911142">
                  <a:moveTo>
                    <a:pt x="8938187" y="8911142"/>
                  </a:moveTo>
                  <a:lnTo>
                    <a:pt x="92710" y="8911142"/>
                  </a:lnTo>
                  <a:cubicBezTo>
                    <a:pt x="41910" y="8911142"/>
                    <a:pt x="0" y="8869232"/>
                    <a:pt x="0" y="881843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936917" y="0"/>
                  </a:lnTo>
                  <a:cubicBezTo>
                    <a:pt x="8987717" y="0"/>
                    <a:pt x="9029627" y="41910"/>
                    <a:pt x="9029627" y="92710"/>
                  </a:cubicBezTo>
                  <a:lnTo>
                    <a:pt x="9029627" y="8817163"/>
                  </a:lnTo>
                  <a:cubicBezTo>
                    <a:pt x="9030897" y="8869232"/>
                    <a:pt x="8988987" y="8911142"/>
                    <a:pt x="8938187" y="8911142"/>
                  </a:cubicBezTo>
                  <a:close/>
                </a:path>
              </a:pathLst>
            </a:custGeom>
            <a:solidFill>
              <a:srgbClr val="F7F2ED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9094398" cy="8974642"/>
            </a:xfrm>
            <a:custGeom>
              <a:avLst/>
              <a:gdLst/>
              <a:ahLst/>
              <a:cxnLst/>
              <a:rect l="l" t="t" r="r" b="b"/>
              <a:pathLst>
                <a:path w="9094398" h="8974642">
                  <a:moveTo>
                    <a:pt x="8969937" y="59690"/>
                  </a:moveTo>
                  <a:cubicBezTo>
                    <a:pt x="9005497" y="59690"/>
                    <a:pt x="9034707" y="88900"/>
                    <a:pt x="9034707" y="124460"/>
                  </a:cubicBezTo>
                  <a:lnTo>
                    <a:pt x="9034707" y="8850182"/>
                  </a:lnTo>
                  <a:cubicBezTo>
                    <a:pt x="9034707" y="8885742"/>
                    <a:pt x="9005497" y="8914952"/>
                    <a:pt x="8969937" y="8914952"/>
                  </a:cubicBezTo>
                  <a:lnTo>
                    <a:pt x="124460" y="8914952"/>
                  </a:lnTo>
                  <a:cubicBezTo>
                    <a:pt x="88900" y="8914952"/>
                    <a:pt x="59690" y="8885742"/>
                    <a:pt x="59690" y="885018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969937" y="59690"/>
                  </a:lnTo>
                  <a:moveTo>
                    <a:pt x="89699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850182"/>
                  </a:lnTo>
                  <a:cubicBezTo>
                    <a:pt x="0" y="8918763"/>
                    <a:pt x="55880" y="8974642"/>
                    <a:pt x="124460" y="8974642"/>
                  </a:cubicBezTo>
                  <a:lnTo>
                    <a:pt x="8969937" y="8974642"/>
                  </a:lnTo>
                  <a:cubicBezTo>
                    <a:pt x="9038517" y="8974642"/>
                    <a:pt x="9094398" y="8918763"/>
                    <a:pt x="9094398" y="8850182"/>
                  </a:cubicBezTo>
                  <a:lnTo>
                    <a:pt x="9094398" y="124460"/>
                  </a:lnTo>
                  <a:cubicBezTo>
                    <a:pt x="9094398" y="55880"/>
                    <a:pt x="9038517" y="0"/>
                    <a:pt x="89699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350125" y="3056674"/>
            <a:ext cx="2756529" cy="192757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453920" y="4229341"/>
            <a:ext cx="2688933" cy="2006358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881804" y="8564055"/>
            <a:ext cx="1439711" cy="719855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7317647">
            <a:off x="8270995" y="3230724"/>
            <a:ext cx="1027915" cy="743953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66403" y="1051683"/>
            <a:ext cx="535519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5695860" y="2648923"/>
            <a:ext cx="6896279" cy="6805469"/>
            <a:chOff x="0" y="0"/>
            <a:chExt cx="9094397" cy="8974642"/>
          </a:xfrm>
        </p:grpSpPr>
        <p:sp>
          <p:nvSpPr>
            <p:cNvPr id="4" name="Freeform 4"/>
            <p:cNvSpPr/>
            <p:nvPr/>
          </p:nvSpPr>
          <p:spPr>
            <a:xfrm>
              <a:off x="31750" y="31750"/>
              <a:ext cx="9030897" cy="8911142"/>
            </a:xfrm>
            <a:custGeom>
              <a:avLst/>
              <a:gdLst/>
              <a:ahLst/>
              <a:cxnLst/>
              <a:rect l="l" t="t" r="r" b="b"/>
              <a:pathLst>
                <a:path w="9030897" h="8911142">
                  <a:moveTo>
                    <a:pt x="8938187" y="8911142"/>
                  </a:moveTo>
                  <a:lnTo>
                    <a:pt x="92710" y="8911142"/>
                  </a:lnTo>
                  <a:cubicBezTo>
                    <a:pt x="41910" y="8911142"/>
                    <a:pt x="0" y="8869232"/>
                    <a:pt x="0" y="8818432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936917" y="0"/>
                  </a:lnTo>
                  <a:cubicBezTo>
                    <a:pt x="8987717" y="0"/>
                    <a:pt x="9029627" y="41910"/>
                    <a:pt x="9029627" y="92710"/>
                  </a:cubicBezTo>
                  <a:lnTo>
                    <a:pt x="9029627" y="8817163"/>
                  </a:lnTo>
                  <a:cubicBezTo>
                    <a:pt x="9030897" y="8869232"/>
                    <a:pt x="8988987" y="8911142"/>
                    <a:pt x="8938187" y="8911142"/>
                  </a:cubicBezTo>
                  <a:close/>
                </a:path>
              </a:pathLst>
            </a:custGeom>
            <a:solidFill>
              <a:srgbClr val="F7F2ED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9094398" cy="8974642"/>
            </a:xfrm>
            <a:custGeom>
              <a:avLst/>
              <a:gdLst/>
              <a:ahLst/>
              <a:cxnLst/>
              <a:rect l="l" t="t" r="r" b="b"/>
              <a:pathLst>
                <a:path w="9094398" h="8974642">
                  <a:moveTo>
                    <a:pt x="8969937" y="59690"/>
                  </a:moveTo>
                  <a:cubicBezTo>
                    <a:pt x="9005497" y="59690"/>
                    <a:pt x="9034707" y="88900"/>
                    <a:pt x="9034707" y="124460"/>
                  </a:cubicBezTo>
                  <a:lnTo>
                    <a:pt x="9034707" y="8850182"/>
                  </a:lnTo>
                  <a:cubicBezTo>
                    <a:pt x="9034707" y="8885742"/>
                    <a:pt x="9005497" y="8914952"/>
                    <a:pt x="8969937" y="8914952"/>
                  </a:cubicBezTo>
                  <a:lnTo>
                    <a:pt x="124460" y="8914952"/>
                  </a:lnTo>
                  <a:cubicBezTo>
                    <a:pt x="88900" y="8914952"/>
                    <a:pt x="59690" y="8885742"/>
                    <a:pt x="59690" y="8850182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969937" y="59690"/>
                  </a:lnTo>
                  <a:moveTo>
                    <a:pt x="8969937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850182"/>
                  </a:lnTo>
                  <a:cubicBezTo>
                    <a:pt x="0" y="8918763"/>
                    <a:pt x="55880" y="8974642"/>
                    <a:pt x="124460" y="8974642"/>
                  </a:cubicBezTo>
                  <a:lnTo>
                    <a:pt x="8969937" y="8974642"/>
                  </a:lnTo>
                  <a:cubicBezTo>
                    <a:pt x="9038517" y="8974642"/>
                    <a:pt x="9094398" y="8918763"/>
                    <a:pt x="9094398" y="8850182"/>
                  </a:cubicBezTo>
                  <a:lnTo>
                    <a:pt x="9094398" y="124460"/>
                  </a:lnTo>
                  <a:cubicBezTo>
                    <a:pt x="9094398" y="55880"/>
                    <a:pt x="9038517" y="0"/>
                    <a:pt x="8969937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350125" y="3056674"/>
            <a:ext cx="2756529" cy="1927573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453920" y="4229341"/>
            <a:ext cx="2688933" cy="2006358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209303" y="5730851"/>
            <a:ext cx="2897351" cy="1935254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881804" y="8564055"/>
            <a:ext cx="1439711" cy="719855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7317647">
            <a:off x="8270995" y="3230724"/>
            <a:ext cx="1027915" cy="743953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3581912" flipV="1">
            <a:off x="9082022" y="5068628"/>
            <a:ext cx="1027915" cy="743953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66403" y="1051683"/>
            <a:ext cx="535519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5695860" y="2648923"/>
            <a:ext cx="6896279" cy="6805469"/>
            <a:chOff x="0" y="0"/>
            <a:chExt cx="9195039" cy="9073959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9195039" cy="9073959"/>
              <a:chOff x="0" y="0"/>
              <a:chExt cx="9094397" cy="8974642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31750" y="31750"/>
                <a:ext cx="9030897" cy="8911142"/>
              </a:xfrm>
              <a:custGeom>
                <a:avLst/>
                <a:gdLst/>
                <a:ahLst/>
                <a:cxnLst/>
                <a:rect l="l" t="t" r="r" b="b"/>
                <a:pathLst>
                  <a:path w="9030897" h="8911142">
                    <a:moveTo>
                      <a:pt x="8938187" y="8911142"/>
                    </a:moveTo>
                    <a:lnTo>
                      <a:pt x="92710" y="8911142"/>
                    </a:lnTo>
                    <a:cubicBezTo>
                      <a:pt x="41910" y="8911142"/>
                      <a:pt x="0" y="8869232"/>
                      <a:pt x="0" y="8818432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936917" y="0"/>
                    </a:lnTo>
                    <a:cubicBezTo>
                      <a:pt x="8987717" y="0"/>
                      <a:pt x="9029627" y="41910"/>
                      <a:pt x="9029627" y="92710"/>
                    </a:cubicBezTo>
                    <a:lnTo>
                      <a:pt x="9029627" y="8817163"/>
                    </a:lnTo>
                    <a:cubicBezTo>
                      <a:pt x="9030897" y="8869232"/>
                      <a:pt x="8988987" y="8911142"/>
                      <a:pt x="8938187" y="8911142"/>
                    </a:cubicBezTo>
                    <a:close/>
                  </a:path>
                </a:pathLst>
              </a:custGeom>
              <a:solidFill>
                <a:srgbClr val="F7F2ED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0" y="0"/>
                <a:ext cx="9094398" cy="8974642"/>
              </a:xfrm>
              <a:custGeom>
                <a:avLst/>
                <a:gdLst/>
                <a:ahLst/>
                <a:cxnLst/>
                <a:rect l="l" t="t" r="r" b="b"/>
                <a:pathLst>
                  <a:path w="9094398" h="8974642">
                    <a:moveTo>
                      <a:pt x="8969937" y="59690"/>
                    </a:moveTo>
                    <a:cubicBezTo>
                      <a:pt x="9005497" y="59690"/>
                      <a:pt x="9034707" y="88900"/>
                      <a:pt x="9034707" y="124460"/>
                    </a:cubicBezTo>
                    <a:lnTo>
                      <a:pt x="9034707" y="8850182"/>
                    </a:lnTo>
                    <a:cubicBezTo>
                      <a:pt x="9034707" y="8885742"/>
                      <a:pt x="9005497" y="8914952"/>
                      <a:pt x="8969937" y="8914952"/>
                    </a:cubicBezTo>
                    <a:lnTo>
                      <a:pt x="124460" y="8914952"/>
                    </a:lnTo>
                    <a:cubicBezTo>
                      <a:pt x="88900" y="8914952"/>
                      <a:pt x="59690" y="8885742"/>
                      <a:pt x="59690" y="8850182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8969937" y="59690"/>
                    </a:lnTo>
                    <a:moveTo>
                      <a:pt x="896993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8850182"/>
                    </a:lnTo>
                    <a:cubicBezTo>
                      <a:pt x="0" y="8918763"/>
                      <a:pt x="55880" y="8974642"/>
                      <a:pt x="124460" y="8974642"/>
                    </a:cubicBezTo>
                    <a:lnTo>
                      <a:pt x="8969937" y="8974642"/>
                    </a:lnTo>
                    <a:cubicBezTo>
                      <a:pt x="9038517" y="8974642"/>
                      <a:pt x="9094398" y="8918763"/>
                      <a:pt x="9094398" y="8850182"/>
                    </a:cubicBezTo>
                    <a:lnTo>
                      <a:pt x="9094398" y="124460"/>
                    </a:lnTo>
                    <a:cubicBezTo>
                      <a:pt x="9094398" y="55880"/>
                      <a:pt x="9038517" y="0"/>
                      <a:pt x="896993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872352" y="543669"/>
              <a:ext cx="3675372" cy="2570097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1010747" y="2107224"/>
              <a:ext cx="3585244" cy="2675143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4684590" y="4109237"/>
              <a:ext cx="3863135" cy="2580338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922147" y="5956420"/>
              <a:ext cx="3762443" cy="2810315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6914592" y="7886843"/>
              <a:ext cx="1919614" cy="959807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7317647">
              <a:off x="3433514" y="775735"/>
              <a:ext cx="1370553" cy="991937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3581912" flipV="1">
              <a:off x="4514882" y="3226274"/>
              <a:ext cx="1370553" cy="991937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7317647">
              <a:off x="3215786" y="5130330"/>
              <a:ext cx="1370553" cy="99193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93451" y="1307299"/>
            <a:ext cx="1562949" cy="417760"/>
            <a:chOff x="0" y="0"/>
            <a:chExt cx="570168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493451" y="3937018"/>
            <a:ext cx="1562949" cy="417760"/>
            <a:chOff x="0" y="0"/>
            <a:chExt cx="570168" cy="152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10565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493451" y="7276948"/>
            <a:ext cx="1562949" cy="417760"/>
            <a:chOff x="0" y="0"/>
            <a:chExt cx="570168" cy="152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B91646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799243" y="1051683"/>
            <a:ext cx="535519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93451" y="1848215"/>
            <a:ext cx="3851106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SIMULAÇÃO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93451" y="4477933"/>
            <a:ext cx="4971137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OBJETOS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93451" y="7817863"/>
            <a:ext cx="4712668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CLASSES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28700" y="2648923"/>
            <a:ext cx="6896279" cy="6805469"/>
            <a:chOff x="0" y="0"/>
            <a:chExt cx="9195039" cy="9073959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9195039" cy="9073959"/>
              <a:chOff x="0" y="0"/>
              <a:chExt cx="9094397" cy="8974642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31750" y="31750"/>
                <a:ext cx="9030897" cy="8911142"/>
              </a:xfrm>
              <a:custGeom>
                <a:avLst/>
                <a:gdLst/>
                <a:ahLst/>
                <a:cxnLst/>
                <a:rect l="l" t="t" r="r" b="b"/>
                <a:pathLst>
                  <a:path w="9030897" h="8911142">
                    <a:moveTo>
                      <a:pt x="8938187" y="8911142"/>
                    </a:moveTo>
                    <a:lnTo>
                      <a:pt x="92710" y="8911142"/>
                    </a:lnTo>
                    <a:cubicBezTo>
                      <a:pt x="41910" y="8911142"/>
                      <a:pt x="0" y="8869232"/>
                      <a:pt x="0" y="8818432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936917" y="0"/>
                    </a:lnTo>
                    <a:cubicBezTo>
                      <a:pt x="8987717" y="0"/>
                      <a:pt x="9029627" y="41910"/>
                      <a:pt x="9029627" y="92710"/>
                    </a:cubicBezTo>
                    <a:lnTo>
                      <a:pt x="9029627" y="8817163"/>
                    </a:lnTo>
                    <a:cubicBezTo>
                      <a:pt x="9030897" y="8869232"/>
                      <a:pt x="8988987" y="8911142"/>
                      <a:pt x="8938187" y="8911142"/>
                    </a:cubicBezTo>
                    <a:close/>
                  </a:path>
                </a:pathLst>
              </a:custGeom>
              <a:solidFill>
                <a:srgbClr val="F7F2ED"/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0" y="0"/>
                <a:ext cx="9094398" cy="8974642"/>
              </a:xfrm>
              <a:custGeom>
                <a:avLst/>
                <a:gdLst/>
                <a:ahLst/>
                <a:cxnLst/>
                <a:rect l="l" t="t" r="r" b="b"/>
                <a:pathLst>
                  <a:path w="9094398" h="8974642">
                    <a:moveTo>
                      <a:pt x="8969937" y="59690"/>
                    </a:moveTo>
                    <a:cubicBezTo>
                      <a:pt x="9005497" y="59690"/>
                      <a:pt x="9034707" y="88900"/>
                      <a:pt x="9034707" y="124460"/>
                    </a:cubicBezTo>
                    <a:lnTo>
                      <a:pt x="9034707" y="8850182"/>
                    </a:lnTo>
                    <a:cubicBezTo>
                      <a:pt x="9034707" y="8885742"/>
                      <a:pt x="9005497" y="8914952"/>
                      <a:pt x="8969937" y="8914952"/>
                    </a:cubicBezTo>
                    <a:lnTo>
                      <a:pt x="124460" y="8914952"/>
                    </a:lnTo>
                    <a:cubicBezTo>
                      <a:pt x="88900" y="8914952"/>
                      <a:pt x="59690" y="8885742"/>
                      <a:pt x="59690" y="8850182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8969937" y="59690"/>
                    </a:lnTo>
                    <a:moveTo>
                      <a:pt x="896993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8850182"/>
                    </a:lnTo>
                    <a:cubicBezTo>
                      <a:pt x="0" y="8918763"/>
                      <a:pt x="55880" y="8974642"/>
                      <a:pt x="124460" y="8974642"/>
                    </a:cubicBezTo>
                    <a:lnTo>
                      <a:pt x="8969937" y="8974642"/>
                    </a:lnTo>
                    <a:cubicBezTo>
                      <a:pt x="9038517" y="8974642"/>
                      <a:pt x="9094398" y="8918763"/>
                      <a:pt x="9094398" y="8850182"/>
                    </a:cubicBezTo>
                    <a:lnTo>
                      <a:pt x="9094398" y="124460"/>
                    </a:lnTo>
                    <a:cubicBezTo>
                      <a:pt x="9094398" y="55880"/>
                      <a:pt x="9038517" y="0"/>
                      <a:pt x="896993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872352" y="543669"/>
              <a:ext cx="3675372" cy="2570097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1010747" y="2107224"/>
              <a:ext cx="3585244" cy="2675143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4684590" y="4109237"/>
              <a:ext cx="3863135" cy="2580338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922147" y="5956420"/>
              <a:ext cx="3762443" cy="2810315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6914592" y="7886843"/>
              <a:ext cx="1919614" cy="959807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7317647">
              <a:off x="3433514" y="775735"/>
              <a:ext cx="1370553" cy="991937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3581912" flipV="1">
              <a:off x="4514882" y="3226274"/>
              <a:ext cx="1370553" cy="991937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7317647">
              <a:off x="3215786" y="5130330"/>
              <a:ext cx="1370553" cy="99193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93451" y="1307299"/>
            <a:ext cx="1562949" cy="417760"/>
            <a:chOff x="0" y="0"/>
            <a:chExt cx="570168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493451" y="3937018"/>
            <a:ext cx="1562949" cy="417760"/>
            <a:chOff x="0" y="0"/>
            <a:chExt cx="570168" cy="152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10565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493451" y="7276948"/>
            <a:ext cx="1562949" cy="417760"/>
            <a:chOff x="0" y="0"/>
            <a:chExt cx="570168" cy="152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B91646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799243" y="1051683"/>
            <a:ext cx="535519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93451" y="1848215"/>
            <a:ext cx="3851106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SIMULAÇÃO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93451" y="4477933"/>
            <a:ext cx="4971137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OBJETOS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93451" y="7817863"/>
            <a:ext cx="4712668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CLASSES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28700" y="2648923"/>
            <a:ext cx="6896279" cy="6805469"/>
            <a:chOff x="0" y="0"/>
            <a:chExt cx="9195039" cy="9073959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9195039" cy="9073959"/>
              <a:chOff x="0" y="0"/>
              <a:chExt cx="9094397" cy="8974642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31750" y="31750"/>
                <a:ext cx="9030897" cy="8911142"/>
              </a:xfrm>
              <a:custGeom>
                <a:avLst/>
                <a:gdLst/>
                <a:ahLst/>
                <a:cxnLst/>
                <a:rect l="l" t="t" r="r" b="b"/>
                <a:pathLst>
                  <a:path w="9030897" h="8911142">
                    <a:moveTo>
                      <a:pt x="8938187" y="8911142"/>
                    </a:moveTo>
                    <a:lnTo>
                      <a:pt x="92710" y="8911142"/>
                    </a:lnTo>
                    <a:cubicBezTo>
                      <a:pt x="41910" y="8911142"/>
                      <a:pt x="0" y="8869232"/>
                      <a:pt x="0" y="8818432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936917" y="0"/>
                    </a:lnTo>
                    <a:cubicBezTo>
                      <a:pt x="8987717" y="0"/>
                      <a:pt x="9029627" y="41910"/>
                      <a:pt x="9029627" y="92710"/>
                    </a:cubicBezTo>
                    <a:lnTo>
                      <a:pt x="9029627" y="8817163"/>
                    </a:lnTo>
                    <a:cubicBezTo>
                      <a:pt x="9030897" y="8869232"/>
                      <a:pt x="8988987" y="8911142"/>
                      <a:pt x="8938187" y="8911142"/>
                    </a:cubicBezTo>
                    <a:close/>
                  </a:path>
                </a:pathLst>
              </a:custGeom>
              <a:solidFill>
                <a:srgbClr val="F7F2ED"/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0" y="0"/>
                <a:ext cx="9094398" cy="8974642"/>
              </a:xfrm>
              <a:custGeom>
                <a:avLst/>
                <a:gdLst/>
                <a:ahLst/>
                <a:cxnLst/>
                <a:rect l="l" t="t" r="r" b="b"/>
                <a:pathLst>
                  <a:path w="9094398" h="8974642">
                    <a:moveTo>
                      <a:pt x="8969937" y="59690"/>
                    </a:moveTo>
                    <a:cubicBezTo>
                      <a:pt x="9005497" y="59690"/>
                      <a:pt x="9034707" y="88900"/>
                      <a:pt x="9034707" y="124460"/>
                    </a:cubicBezTo>
                    <a:lnTo>
                      <a:pt x="9034707" y="8850182"/>
                    </a:lnTo>
                    <a:cubicBezTo>
                      <a:pt x="9034707" y="8885742"/>
                      <a:pt x="9005497" y="8914952"/>
                      <a:pt x="8969937" y="8914952"/>
                    </a:cubicBezTo>
                    <a:lnTo>
                      <a:pt x="124460" y="8914952"/>
                    </a:lnTo>
                    <a:cubicBezTo>
                      <a:pt x="88900" y="8914952"/>
                      <a:pt x="59690" y="8885742"/>
                      <a:pt x="59690" y="8850182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8969937" y="59690"/>
                    </a:lnTo>
                    <a:moveTo>
                      <a:pt x="896993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8850182"/>
                    </a:lnTo>
                    <a:cubicBezTo>
                      <a:pt x="0" y="8918763"/>
                      <a:pt x="55880" y="8974642"/>
                      <a:pt x="124460" y="8974642"/>
                    </a:cubicBezTo>
                    <a:lnTo>
                      <a:pt x="8969937" y="8974642"/>
                    </a:lnTo>
                    <a:cubicBezTo>
                      <a:pt x="9038517" y="8974642"/>
                      <a:pt x="9094398" y="8918763"/>
                      <a:pt x="9094398" y="8850182"/>
                    </a:cubicBezTo>
                    <a:lnTo>
                      <a:pt x="9094398" y="124460"/>
                    </a:lnTo>
                    <a:cubicBezTo>
                      <a:pt x="9094398" y="55880"/>
                      <a:pt x="9038517" y="0"/>
                      <a:pt x="896993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872352" y="543669"/>
              <a:ext cx="3675372" cy="2570097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1010747" y="2107224"/>
              <a:ext cx="3585244" cy="2675143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4684590" y="4109237"/>
              <a:ext cx="3863135" cy="2580338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922147" y="5956420"/>
              <a:ext cx="3762443" cy="2810315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6914592" y="7886843"/>
              <a:ext cx="1919614" cy="959807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7317647">
              <a:off x="3433514" y="775735"/>
              <a:ext cx="1370553" cy="991937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3581912" flipV="1">
              <a:off x="4514882" y="3226274"/>
              <a:ext cx="1370553" cy="991937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7317647">
              <a:off x="3215786" y="5130330"/>
              <a:ext cx="1370553" cy="991937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10493451" y="2510807"/>
            <a:ext cx="6940906" cy="84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A POO tem como objetivo simular PROCESSOS REAIS a partir da ABSTRAÇÃO de elementos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493451" y="5067300"/>
            <a:ext cx="7174316" cy="1704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São representações dos elementos contidos no processo a ser simulado. São utilizados para INTERAGIREM com outros objetod SIMULANDO o processo real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93451" y="1307299"/>
            <a:ext cx="1562949" cy="417760"/>
            <a:chOff x="0" y="0"/>
            <a:chExt cx="570168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493451" y="3937018"/>
            <a:ext cx="1562949" cy="417760"/>
            <a:chOff x="0" y="0"/>
            <a:chExt cx="570168" cy="152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10565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493451" y="7276948"/>
            <a:ext cx="1562949" cy="417760"/>
            <a:chOff x="0" y="0"/>
            <a:chExt cx="570168" cy="152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B91646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799243" y="1051683"/>
            <a:ext cx="535519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93451" y="1848215"/>
            <a:ext cx="3851106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SIMULAÇÃO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93451" y="4477933"/>
            <a:ext cx="4971137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OBJETOS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93451" y="7817863"/>
            <a:ext cx="4712668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CLASSES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28700" y="2648923"/>
            <a:ext cx="6896279" cy="6805469"/>
            <a:chOff x="0" y="0"/>
            <a:chExt cx="9195039" cy="9073959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9195039" cy="9073959"/>
              <a:chOff x="0" y="0"/>
              <a:chExt cx="9094397" cy="8974642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31750" y="31750"/>
                <a:ext cx="9030897" cy="8911142"/>
              </a:xfrm>
              <a:custGeom>
                <a:avLst/>
                <a:gdLst/>
                <a:ahLst/>
                <a:cxnLst/>
                <a:rect l="l" t="t" r="r" b="b"/>
                <a:pathLst>
                  <a:path w="9030897" h="8911142">
                    <a:moveTo>
                      <a:pt x="8938187" y="8911142"/>
                    </a:moveTo>
                    <a:lnTo>
                      <a:pt x="92710" y="8911142"/>
                    </a:lnTo>
                    <a:cubicBezTo>
                      <a:pt x="41910" y="8911142"/>
                      <a:pt x="0" y="8869232"/>
                      <a:pt x="0" y="8818432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936917" y="0"/>
                    </a:lnTo>
                    <a:cubicBezTo>
                      <a:pt x="8987717" y="0"/>
                      <a:pt x="9029627" y="41910"/>
                      <a:pt x="9029627" y="92710"/>
                    </a:cubicBezTo>
                    <a:lnTo>
                      <a:pt x="9029627" y="8817163"/>
                    </a:lnTo>
                    <a:cubicBezTo>
                      <a:pt x="9030897" y="8869232"/>
                      <a:pt x="8988987" y="8911142"/>
                      <a:pt x="8938187" y="8911142"/>
                    </a:cubicBezTo>
                    <a:close/>
                  </a:path>
                </a:pathLst>
              </a:custGeom>
              <a:solidFill>
                <a:srgbClr val="F7F2ED"/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0" y="0"/>
                <a:ext cx="9094398" cy="8974642"/>
              </a:xfrm>
              <a:custGeom>
                <a:avLst/>
                <a:gdLst/>
                <a:ahLst/>
                <a:cxnLst/>
                <a:rect l="l" t="t" r="r" b="b"/>
                <a:pathLst>
                  <a:path w="9094398" h="8974642">
                    <a:moveTo>
                      <a:pt x="8969937" y="59690"/>
                    </a:moveTo>
                    <a:cubicBezTo>
                      <a:pt x="9005497" y="59690"/>
                      <a:pt x="9034707" y="88900"/>
                      <a:pt x="9034707" y="124460"/>
                    </a:cubicBezTo>
                    <a:lnTo>
                      <a:pt x="9034707" y="8850182"/>
                    </a:lnTo>
                    <a:cubicBezTo>
                      <a:pt x="9034707" y="8885742"/>
                      <a:pt x="9005497" y="8914952"/>
                      <a:pt x="8969937" y="8914952"/>
                    </a:cubicBezTo>
                    <a:lnTo>
                      <a:pt x="124460" y="8914952"/>
                    </a:lnTo>
                    <a:cubicBezTo>
                      <a:pt x="88900" y="8914952"/>
                      <a:pt x="59690" y="8885742"/>
                      <a:pt x="59690" y="8850182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8969937" y="59690"/>
                    </a:lnTo>
                    <a:moveTo>
                      <a:pt x="896993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8850182"/>
                    </a:lnTo>
                    <a:cubicBezTo>
                      <a:pt x="0" y="8918763"/>
                      <a:pt x="55880" y="8974642"/>
                      <a:pt x="124460" y="8974642"/>
                    </a:cubicBezTo>
                    <a:lnTo>
                      <a:pt x="8969937" y="8974642"/>
                    </a:lnTo>
                    <a:cubicBezTo>
                      <a:pt x="9038517" y="8974642"/>
                      <a:pt x="9094398" y="8918763"/>
                      <a:pt x="9094398" y="8850182"/>
                    </a:cubicBezTo>
                    <a:lnTo>
                      <a:pt x="9094398" y="124460"/>
                    </a:lnTo>
                    <a:cubicBezTo>
                      <a:pt x="9094398" y="55880"/>
                      <a:pt x="9038517" y="0"/>
                      <a:pt x="896993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872352" y="543669"/>
              <a:ext cx="3675372" cy="2570097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1010747" y="2107224"/>
              <a:ext cx="3585244" cy="2675143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4684590" y="4109237"/>
              <a:ext cx="3863135" cy="2580338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922147" y="5956420"/>
              <a:ext cx="3762443" cy="2810315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6914592" y="7886843"/>
              <a:ext cx="1919614" cy="959807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7317647">
              <a:off x="3433514" y="775735"/>
              <a:ext cx="1370553" cy="991937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3581912" flipV="1">
              <a:off x="4514882" y="3226274"/>
              <a:ext cx="1370553" cy="991937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7317647">
              <a:off x="3215786" y="5130330"/>
              <a:ext cx="1370553" cy="991937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10493451" y="2510807"/>
            <a:ext cx="6940906" cy="84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A POO tem como objetivo simular PROCESSOS REAIS a partir da ABSTRAÇÃO de elementos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493451" y="5067300"/>
            <a:ext cx="7174316" cy="1704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São representações dos elementos contidos no processo a ser simulado. São utilizados para INTERAGIREM com outros objetod SIMULANDO o processo real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493451" y="8411398"/>
            <a:ext cx="6940906" cy="84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São ABSTRAÇÕES aplicadas aos OBJETOS. Um objeto é a forma "CONCRETA" de uma classe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493451" y="1307299"/>
            <a:ext cx="1562949" cy="417760"/>
            <a:chOff x="0" y="0"/>
            <a:chExt cx="570168" cy="152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F9C0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493451" y="3937018"/>
            <a:ext cx="1562949" cy="417760"/>
            <a:chOff x="0" y="0"/>
            <a:chExt cx="570168" cy="152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105652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493451" y="7276948"/>
            <a:ext cx="1562949" cy="417760"/>
            <a:chOff x="0" y="0"/>
            <a:chExt cx="570168" cy="152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70168" cy="152400"/>
            </a:xfrm>
            <a:custGeom>
              <a:avLst/>
              <a:gdLst/>
              <a:ahLst/>
              <a:cxnLst/>
              <a:rect l="l" t="t" r="r" b="b"/>
              <a:pathLst>
                <a:path w="570168" h="152400">
                  <a:moveTo>
                    <a:pt x="0" y="0"/>
                  </a:moveTo>
                  <a:lnTo>
                    <a:pt x="570168" y="0"/>
                  </a:lnTo>
                  <a:lnTo>
                    <a:pt x="570168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B91646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799243" y="1051683"/>
            <a:ext cx="535519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93451" y="1848215"/>
            <a:ext cx="3851106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SIMULAÇÃO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93451" y="4477933"/>
            <a:ext cx="4971137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OBJETOS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493451" y="7817863"/>
            <a:ext cx="4712668" cy="5649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4757"/>
              </a:lnSpc>
              <a:spcBef>
                <a:spcPct val="0"/>
              </a:spcBef>
            </a:pPr>
            <a:r>
              <a:rPr lang="en-US" sz="3171">
                <a:solidFill>
                  <a:srgbClr val="494949"/>
                </a:solidFill>
                <a:latin typeface="Garet Bold"/>
              </a:rPr>
              <a:t>CLASSES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28700" y="2648923"/>
            <a:ext cx="6896279" cy="6805469"/>
            <a:chOff x="0" y="0"/>
            <a:chExt cx="9195039" cy="9073959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9195039" cy="9073959"/>
              <a:chOff x="0" y="0"/>
              <a:chExt cx="9094397" cy="8974642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31750" y="31750"/>
                <a:ext cx="9030897" cy="8911142"/>
              </a:xfrm>
              <a:custGeom>
                <a:avLst/>
                <a:gdLst/>
                <a:ahLst/>
                <a:cxnLst/>
                <a:rect l="l" t="t" r="r" b="b"/>
                <a:pathLst>
                  <a:path w="9030897" h="8911142">
                    <a:moveTo>
                      <a:pt x="8938187" y="8911142"/>
                    </a:moveTo>
                    <a:lnTo>
                      <a:pt x="92710" y="8911142"/>
                    </a:lnTo>
                    <a:cubicBezTo>
                      <a:pt x="41910" y="8911142"/>
                      <a:pt x="0" y="8869232"/>
                      <a:pt x="0" y="8818432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8936917" y="0"/>
                    </a:lnTo>
                    <a:cubicBezTo>
                      <a:pt x="8987717" y="0"/>
                      <a:pt x="9029627" y="41910"/>
                      <a:pt x="9029627" y="92710"/>
                    </a:cubicBezTo>
                    <a:lnTo>
                      <a:pt x="9029627" y="8817163"/>
                    </a:lnTo>
                    <a:cubicBezTo>
                      <a:pt x="9030897" y="8869232"/>
                      <a:pt x="8988987" y="8911142"/>
                      <a:pt x="8938187" y="8911142"/>
                    </a:cubicBezTo>
                    <a:close/>
                  </a:path>
                </a:pathLst>
              </a:custGeom>
              <a:solidFill>
                <a:srgbClr val="F7F2ED"/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0" y="0"/>
                <a:ext cx="9094398" cy="8974642"/>
              </a:xfrm>
              <a:custGeom>
                <a:avLst/>
                <a:gdLst/>
                <a:ahLst/>
                <a:cxnLst/>
                <a:rect l="l" t="t" r="r" b="b"/>
                <a:pathLst>
                  <a:path w="9094398" h="8974642">
                    <a:moveTo>
                      <a:pt x="8969937" y="59690"/>
                    </a:moveTo>
                    <a:cubicBezTo>
                      <a:pt x="9005497" y="59690"/>
                      <a:pt x="9034707" y="88900"/>
                      <a:pt x="9034707" y="124460"/>
                    </a:cubicBezTo>
                    <a:lnTo>
                      <a:pt x="9034707" y="8850182"/>
                    </a:lnTo>
                    <a:cubicBezTo>
                      <a:pt x="9034707" y="8885742"/>
                      <a:pt x="9005497" y="8914952"/>
                      <a:pt x="8969937" y="8914952"/>
                    </a:cubicBezTo>
                    <a:lnTo>
                      <a:pt x="124460" y="8914952"/>
                    </a:lnTo>
                    <a:cubicBezTo>
                      <a:pt x="88900" y="8914952"/>
                      <a:pt x="59690" y="8885742"/>
                      <a:pt x="59690" y="8850182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8969937" y="59690"/>
                    </a:lnTo>
                    <a:moveTo>
                      <a:pt x="896993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8850182"/>
                    </a:lnTo>
                    <a:cubicBezTo>
                      <a:pt x="0" y="8918763"/>
                      <a:pt x="55880" y="8974642"/>
                      <a:pt x="124460" y="8974642"/>
                    </a:cubicBezTo>
                    <a:lnTo>
                      <a:pt x="8969937" y="8974642"/>
                    </a:lnTo>
                    <a:cubicBezTo>
                      <a:pt x="9038517" y="8974642"/>
                      <a:pt x="9094398" y="8918763"/>
                      <a:pt x="9094398" y="8850182"/>
                    </a:cubicBezTo>
                    <a:lnTo>
                      <a:pt x="9094398" y="124460"/>
                    </a:lnTo>
                    <a:cubicBezTo>
                      <a:pt x="9094398" y="55880"/>
                      <a:pt x="9038517" y="0"/>
                      <a:pt x="896993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872352" y="543669"/>
              <a:ext cx="3675372" cy="2570097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1010747" y="2107224"/>
              <a:ext cx="3585244" cy="2675143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>
            <a:xfrm>
              <a:off x="4684590" y="4109237"/>
              <a:ext cx="3863135" cy="2580338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>
            <a:xfrm>
              <a:off x="922147" y="5956420"/>
              <a:ext cx="3762443" cy="2810315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6914592" y="7886843"/>
              <a:ext cx="1919614" cy="959807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7317647">
              <a:off x="3433514" y="775735"/>
              <a:ext cx="1370553" cy="991937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3581912" flipV="1">
              <a:off x="4514882" y="3226274"/>
              <a:ext cx="1370553" cy="991937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/>
            <a:stretch>
              <a:fillRect/>
            </a:stretch>
          </p:blipFill>
          <p:spPr>
            <a:xfrm rot="7317647">
              <a:off x="3215786" y="5130330"/>
              <a:ext cx="1370553" cy="991937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10493451" y="2510807"/>
            <a:ext cx="6940906" cy="84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A POO tem como objetivo simular PROCESSOS REAIS a partir da ABSTRAÇÃO de elementos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0493451" y="5067300"/>
            <a:ext cx="7174316" cy="1704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São representações dos elementos contidos no processo a ser simulado. São utilizados para INTERAGIREM com outros objetod SIMULANDO o processo real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493451" y="8411398"/>
            <a:ext cx="6940906" cy="846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São ABSTRAÇÕES aplicadas aos OBJETOS. Um objeto é a forma "CONCRETA" de uma classe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3830954" y="8143206"/>
            <a:ext cx="6055126" cy="1795549"/>
            <a:chOff x="0" y="0"/>
            <a:chExt cx="24230031" cy="7185020"/>
          </a:xfrm>
        </p:grpSpPr>
        <p:sp>
          <p:nvSpPr>
            <p:cNvPr id="28" name="Freeform 28"/>
            <p:cNvSpPr/>
            <p:nvPr/>
          </p:nvSpPr>
          <p:spPr>
            <a:xfrm>
              <a:off x="31750" y="31750"/>
              <a:ext cx="24166531" cy="7121520"/>
            </a:xfrm>
            <a:custGeom>
              <a:avLst/>
              <a:gdLst/>
              <a:ahLst/>
              <a:cxnLst/>
              <a:rect l="l" t="t" r="r" b="b"/>
              <a:pathLst>
                <a:path w="24166531" h="7121520">
                  <a:moveTo>
                    <a:pt x="24073820" y="7121520"/>
                  </a:moveTo>
                  <a:lnTo>
                    <a:pt x="92710" y="7121520"/>
                  </a:lnTo>
                  <a:cubicBezTo>
                    <a:pt x="41910" y="7121520"/>
                    <a:pt x="0" y="7079610"/>
                    <a:pt x="0" y="702881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24072551" y="0"/>
                  </a:lnTo>
                  <a:cubicBezTo>
                    <a:pt x="24123351" y="0"/>
                    <a:pt x="24165261" y="41910"/>
                    <a:pt x="24165261" y="92710"/>
                  </a:cubicBezTo>
                  <a:lnTo>
                    <a:pt x="24165261" y="7027540"/>
                  </a:lnTo>
                  <a:cubicBezTo>
                    <a:pt x="24166531" y="7079611"/>
                    <a:pt x="24124620" y="7121520"/>
                    <a:pt x="24073820" y="7121520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0"/>
              <a:ext cx="24230031" cy="7185020"/>
            </a:xfrm>
            <a:custGeom>
              <a:avLst/>
              <a:gdLst/>
              <a:ahLst/>
              <a:cxnLst/>
              <a:rect l="l" t="t" r="r" b="b"/>
              <a:pathLst>
                <a:path w="24230031" h="7185020">
                  <a:moveTo>
                    <a:pt x="24105570" y="59690"/>
                  </a:moveTo>
                  <a:cubicBezTo>
                    <a:pt x="24141131" y="59690"/>
                    <a:pt x="24170340" y="88900"/>
                    <a:pt x="24170340" y="124460"/>
                  </a:cubicBezTo>
                  <a:lnTo>
                    <a:pt x="24170340" y="7060561"/>
                  </a:lnTo>
                  <a:cubicBezTo>
                    <a:pt x="24170340" y="7096120"/>
                    <a:pt x="24141131" y="7125330"/>
                    <a:pt x="24105570" y="7125330"/>
                  </a:cubicBezTo>
                  <a:lnTo>
                    <a:pt x="124460" y="7125330"/>
                  </a:lnTo>
                  <a:cubicBezTo>
                    <a:pt x="88900" y="7125330"/>
                    <a:pt x="59690" y="7096120"/>
                    <a:pt x="59690" y="706056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24105570" y="59690"/>
                  </a:lnTo>
                  <a:moveTo>
                    <a:pt x="2410557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060561"/>
                  </a:lnTo>
                  <a:cubicBezTo>
                    <a:pt x="0" y="7129140"/>
                    <a:pt x="55880" y="7185020"/>
                    <a:pt x="124460" y="7185020"/>
                  </a:cubicBezTo>
                  <a:lnTo>
                    <a:pt x="24105570" y="7185020"/>
                  </a:lnTo>
                  <a:cubicBezTo>
                    <a:pt x="24174151" y="7185020"/>
                    <a:pt x="24230031" y="7129140"/>
                    <a:pt x="24230031" y="7060561"/>
                  </a:cubicBezTo>
                  <a:lnTo>
                    <a:pt x="24230031" y="124460"/>
                  </a:lnTo>
                  <a:cubicBezTo>
                    <a:pt x="24230031" y="55880"/>
                    <a:pt x="24174151" y="0"/>
                    <a:pt x="2410557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4044528" y="8365117"/>
            <a:ext cx="5627978" cy="12755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Para SIMULAR um processo real, é necessário abstraí-lo a ponto de ser representado por CLASSES e OBJETOS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983826" y="802923"/>
            <a:ext cx="2320348" cy="232034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5730806" y="5116702"/>
            <a:ext cx="2030800" cy="265306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1828554" y="3123271"/>
            <a:ext cx="2122451" cy="2653064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0538454" y="5116702"/>
            <a:ext cx="2006681" cy="265306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>
          <a:xfrm>
            <a:off x="14382820" y="3123271"/>
            <a:ext cx="2030800" cy="2653064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7767392" y="3123271"/>
            <a:ext cx="2753216" cy="1714311"/>
            <a:chOff x="0" y="0"/>
            <a:chExt cx="3670955" cy="2285748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3670955" cy="2285748"/>
              <a:chOff x="0" y="0"/>
              <a:chExt cx="17699717" cy="11020865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31750" y="31750"/>
                <a:ext cx="17636218" cy="10957365"/>
              </a:xfrm>
              <a:custGeom>
                <a:avLst/>
                <a:gdLst/>
                <a:ahLst/>
                <a:cxnLst/>
                <a:rect l="l" t="t" r="r" b="b"/>
                <a:pathLst>
                  <a:path w="17636218" h="10957365">
                    <a:moveTo>
                      <a:pt x="17543507" y="10957365"/>
                    </a:moveTo>
                    <a:lnTo>
                      <a:pt x="92710" y="10957365"/>
                    </a:lnTo>
                    <a:cubicBezTo>
                      <a:pt x="41910" y="10957365"/>
                      <a:pt x="0" y="10915455"/>
                      <a:pt x="0" y="1086465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7542238" y="0"/>
                    </a:lnTo>
                    <a:cubicBezTo>
                      <a:pt x="17593038" y="0"/>
                      <a:pt x="17634947" y="41910"/>
                      <a:pt x="17634947" y="92710"/>
                    </a:cubicBezTo>
                    <a:lnTo>
                      <a:pt x="17634947" y="10863385"/>
                    </a:lnTo>
                    <a:cubicBezTo>
                      <a:pt x="17636218" y="10915455"/>
                      <a:pt x="17594307" y="10957365"/>
                      <a:pt x="17543507" y="1095736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0" y="0"/>
                <a:ext cx="17699718" cy="11020865"/>
              </a:xfrm>
              <a:custGeom>
                <a:avLst/>
                <a:gdLst/>
                <a:ahLst/>
                <a:cxnLst/>
                <a:rect l="l" t="t" r="r" b="b"/>
                <a:pathLst>
                  <a:path w="17699718" h="11020865">
                    <a:moveTo>
                      <a:pt x="17575257" y="59690"/>
                    </a:moveTo>
                    <a:cubicBezTo>
                      <a:pt x="17610817" y="59690"/>
                      <a:pt x="17640027" y="88900"/>
                      <a:pt x="17640027" y="124460"/>
                    </a:cubicBezTo>
                    <a:lnTo>
                      <a:pt x="17640027" y="10896405"/>
                    </a:lnTo>
                    <a:cubicBezTo>
                      <a:pt x="17640027" y="10931965"/>
                      <a:pt x="17610817" y="10961175"/>
                      <a:pt x="17575257" y="10961175"/>
                    </a:cubicBezTo>
                    <a:lnTo>
                      <a:pt x="124460" y="10961175"/>
                    </a:lnTo>
                    <a:cubicBezTo>
                      <a:pt x="88900" y="10961175"/>
                      <a:pt x="59690" y="10931965"/>
                      <a:pt x="59690" y="1089640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575257" y="59690"/>
                    </a:lnTo>
                    <a:moveTo>
                      <a:pt x="1757525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0896405"/>
                    </a:lnTo>
                    <a:cubicBezTo>
                      <a:pt x="0" y="10964985"/>
                      <a:pt x="55880" y="11020865"/>
                      <a:pt x="124460" y="11020865"/>
                    </a:cubicBezTo>
                    <a:lnTo>
                      <a:pt x="17575257" y="11020865"/>
                    </a:lnTo>
                    <a:cubicBezTo>
                      <a:pt x="17643838" y="11020865"/>
                      <a:pt x="17699718" y="10964985"/>
                      <a:pt x="17699718" y="10896405"/>
                    </a:cubicBezTo>
                    <a:lnTo>
                      <a:pt x="17699718" y="124460"/>
                    </a:lnTo>
                    <a:cubicBezTo>
                      <a:pt x="17699718" y="55880"/>
                      <a:pt x="17643838" y="0"/>
                      <a:pt x="1757525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185432" y="71575"/>
              <a:ext cx="1809336" cy="5323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Pessoa</a:t>
              </a:r>
            </a:p>
          </p:txBody>
        </p:sp>
        <p:sp>
          <p:nvSpPr>
            <p:cNvPr id="12" name="AutoShape 12"/>
            <p:cNvSpPr/>
            <p:nvPr/>
          </p:nvSpPr>
          <p:spPr>
            <a:xfrm>
              <a:off x="0" y="827820"/>
              <a:ext cx="3670955" cy="0"/>
            </a:xfrm>
            <a:prstGeom prst="line">
              <a:avLst/>
            </a:prstGeom>
            <a:ln w="127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210832" y="992920"/>
              <a:ext cx="3275432" cy="11038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nome:   string</a:t>
              </a:r>
            </a:p>
            <a:p>
              <a:pPr marL="0" lvl="0" indent="0" algn="just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idade:   number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13172" y="5776335"/>
            <a:ext cx="2753216" cy="1714311"/>
            <a:chOff x="0" y="0"/>
            <a:chExt cx="3670955" cy="2285748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3670955" cy="2285748"/>
              <a:chOff x="0" y="0"/>
              <a:chExt cx="17699717" cy="11020865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31750" y="31750"/>
                <a:ext cx="17636218" cy="10957365"/>
              </a:xfrm>
              <a:custGeom>
                <a:avLst/>
                <a:gdLst/>
                <a:ahLst/>
                <a:cxnLst/>
                <a:rect l="l" t="t" r="r" b="b"/>
                <a:pathLst>
                  <a:path w="17636218" h="10957365">
                    <a:moveTo>
                      <a:pt x="17543507" y="10957365"/>
                    </a:moveTo>
                    <a:lnTo>
                      <a:pt x="92710" y="10957365"/>
                    </a:lnTo>
                    <a:cubicBezTo>
                      <a:pt x="41910" y="10957365"/>
                      <a:pt x="0" y="10915455"/>
                      <a:pt x="0" y="1086465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7542238" y="0"/>
                    </a:lnTo>
                    <a:cubicBezTo>
                      <a:pt x="17593038" y="0"/>
                      <a:pt x="17634947" y="41910"/>
                      <a:pt x="17634947" y="92710"/>
                    </a:cubicBezTo>
                    <a:lnTo>
                      <a:pt x="17634947" y="10863385"/>
                    </a:lnTo>
                    <a:cubicBezTo>
                      <a:pt x="17636218" y="10915455"/>
                      <a:pt x="17594307" y="10957365"/>
                      <a:pt x="17543507" y="1095736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0"/>
                <a:ext cx="17699718" cy="11020865"/>
              </a:xfrm>
              <a:custGeom>
                <a:avLst/>
                <a:gdLst/>
                <a:ahLst/>
                <a:cxnLst/>
                <a:rect l="l" t="t" r="r" b="b"/>
                <a:pathLst>
                  <a:path w="17699718" h="11020865">
                    <a:moveTo>
                      <a:pt x="17575257" y="59690"/>
                    </a:moveTo>
                    <a:cubicBezTo>
                      <a:pt x="17610817" y="59690"/>
                      <a:pt x="17640027" y="88900"/>
                      <a:pt x="17640027" y="124460"/>
                    </a:cubicBezTo>
                    <a:lnTo>
                      <a:pt x="17640027" y="10896405"/>
                    </a:lnTo>
                    <a:cubicBezTo>
                      <a:pt x="17640027" y="10931965"/>
                      <a:pt x="17610817" y="10961175"/>
                      <a:pt x="17575257" y="10961175"/>
                    </a:cubicBezTo>
                    <a:lnTo>
                      <a:pt x="124460" y="10961175"/>
                    </a:lnTo>
                    <a:cubicBezTo>
                      <a:pt x="88900" y="10961175"/>
                      <a:pt x="59690" y="10931965"/>
                      <a:pt x="59690" y="1089640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575257" y="59690"/>
                    </a:lnTo>
                    <a:moveTo>
                      <a:pt x="1757525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0896405"/>
                    </a:lnTo>
                    <a:cubicBezTo>
                      <a:pt x="0" y="10964985"/>
                      <a:pt x="55880" y="11020865"/>
                      <a:pt x="124460" y="11020865"/>
                    </a:cubicBezTo>
                    <a:lnTo>
                      <a:pt x="17575257" y="11020865"/>
                    </a:lnTo>
                    <a:cubicBezTo>
                      <a:pt x="17643838" y="11020865"/>
                      <a:pt x="17699718" y="10964985"/>
                      <a:pt x="17699718" y="10896405"/>
                    </a:cubicBezTo>
                    <a:lnTo>
                      <a:pt x="17699718" y="124460"/>
                    </a:lnTo>
                    <a:cubicBezTo>
                      <a:pt x="17699718" y="55880"/>
                      <a:pt x="17643838" y="0"/>
                      <a:pt x="1757525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185432" y="71575"/>
              <a:ext cx="1809336" cy="5323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Pessoa</a:t>
              </a:r>
            </a:p>
          </p:txBody>
        </p:sp>
        <p:sp>
          <p:nvSpPr>
            <p:cNvPr id="19" name="AutoShape 19"/>
            <p:cNvSpPr/>
            <p:nvPr/>
          </p:nvSpPr>
          <p:spPr>
            <a:xfrm>
              <a:off x="0" y="827820"/>
              <a:ext cx="3670955" cy="0"/>
            </a:xfrm>
            <a:prstGeom prst="line">
              <a:avLst/>
            </a:prstGeom>
            <a:ln w="127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210832" y="992920"/>
              <a:ext cx="3275432" cy="11038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nome:   Cláudio</a:t>
              </a:r>
            </a:p>
            <a:p>
              <a:pPr marL="0" lvl="0" indent="0" algn="just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idade:   32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5369598" y="7769765"/>
            <a:ext cx="2753216" cy="1714311"/>
            <a:chOff x="0" y="0"/>
            <a:chExt cx="3670955" cy="2285748"/>
          </a:xfrm>
        </p:grpSpPr>
        <p:grpSp>
          <p:nvGrpSpPr>
            <p:cNvPr id="22" name="Group 22"/>
            <p:cNvGrpSpPr/>
            <p:nvPr/>
          </p:nvGrpSpPr>
          <p:grpSpPr>
            <a:xfrm>
              <a:off x="0" y="0"/>
              <a:ext cx="3670955" cy="2285748"/>
              <a:chOff x="0" y="0"/>
              <a:chExt cx="17699717" cy="11020865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31750" y="31750"/>
                <a:ext cx="17636218" cy="10957365"/>
              </a:xfrm>
              <a:custGeom>
                <a:avLst/>
                <a:gdLst/>
                <a:ahLst/>
                <a:cxnLst/>
                <a:rect l="l" t="t" r="r" b="b"/>
                <a:pathLst>
                  <a:path w="17636218" h="10957365">
                    <a:moveTo>
                      <a:pt x="17543507" y="10957365"/>
                    </a:moveTo>
                    <a:lnTo>
                      <a:pt x="92710" y="10957365"/>
                    </a:lnTo>
                    <a:cubicBezTo>
                      <a:pt x="41910" y="10957365"/>
                      <a:pt x="0" y="10915455"/>
                      <a:pt x="0" y="1086465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7542238" y="0"/>
                    </a:lnTo>
                    <a:cubicBezTo>
                      <a:pt x="17593038" y="0"/>
                      <a:pt x="17634947" y="41910"/>
                      <a:pt x="17634947" y="92710"/>
                    </a:cubicBezTo>
                    <a:lnTo>
                      <a:pt x="17634947" y="10863385"/>
                    </a:lnTo>
                    <a:cubicBezTo>
                      <a:pt x="17636218" y="10915455"/>
                      <a:pt x="17594307" y="10957365"/>
                      <a:pt x="17543507" y="1095736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24" name="Freeform 24"/>
              <p:cNvSpPr/>
              <p:nvPr/>
            </p:nvSpPr>
            <p:spPr>
              <a:xfrm>
                <a:off x="0" y="0"/>
                <a:ext cx="17699718" cy="11020865"/>
              </a:xfrm>
              <a:custGeom>
                <a:avLst/>
                <a:gdLst/>
                <a:ahLst/>
                <a:cxnLst/>
                <a:rect l="l" t="t" r="r" b="b"/>
                <a:pathLst>
                  <a:path w="17699718" h="11020865">
                    <a:moveTo>
                      <a:pt x="17575257" y="59690"/>
                    </a:moveTo>
                    <a:cubicBezTo>
                      <a:pt x="17610817" y="59690"/>
                      <a:pt x="17640027" y="88900"/>
                      <a:pt x="17640027" y="124460"/>
                    </a:cubicBezTo>
                    <a:lnTo>
                      <a:pt x="17640027" y="10896405"/>
                    </a:lnTo>
                    <a:cubicBezTo>
                      <a:pt x="17640027" y="10931965"/>
                      <a:pt x="17610817" y="10961175"/>
                      <a:pt x="17575257" y="10961175"/>
                    </a:cubicBezTo>
                    <a:lnTo>
                      <a:pt x="124460" y="10961175"/>
                    </a:lnTo>
                    <a:cubicBezTo>
                      <a:pt x="88900" y="10961175"/>
                      <a:pt x="59690" y="10931965"/>
                      <a:pt x="59690" y="1089640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575257" y="59690"/>
                    </a:lnTo>
                    <a:moveTo>
                      <a:pt x="1757525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0896405"/>
                    </a:lnTo>
                    <a:cubicBezTo>
                      <a:pt x="0" y="10964985"/>
                      <a:pt x="55880" y="11020865"/>
                      <a:pt x="124460" y="11020865"/>
                    </a:cubicBezTo>
                    <a:lnTo>
                      <a:pt x="17575257" y="11020865"/>
                    </a:lnTo>
                    <a:cubicBezTo>
                      <a:pt x="17643838" y="11020865"/>
                      <a:pt x="17699718" y="10964985"/>
                      <a:pt x="17699718" y="10896405"/>
                    </a:cubicBezTo>
                    <a:lnTo>
                      <a:pt x="17699718" y="124460"/>
                    </a:lnTo>
                    <a:cubicBezTo>
                      <a:pt x="17699718" y="55880"/>
                      <a:pt x="17643838" y="0"/>
                      <a:pt x="1757525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25" name="TextBox 25"/>
            <p:cNvSpPr txBox="1"/>
            <p:nvPr/>
          </p:nvSpPr>
          <p:spPr>
            <a:xfrm>
              <a:off x="185432" y="71575"/>
              <a:ext cx="1809336" cy="5323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Pessoa</a:t>
              </a:r>
            </a:p>
          </p:txBody>
        </p:sp>
        <p:sp>
          <p:nvSpPr>
            <p:cNvPr id="26" name="AutoShape 26"/>
            <p:cNvSpPr/>
            <p:nvPr/>
          </p:nvSpPr>
          <p:spPr>
            <a:xfrm>
              <a:off x="0" y="827820"/>
              <a:ext cx="3670955" cy="0"/>
            </a:xfrm>
            <a:prstGeom prst="line">
              <a:avLst/>
            </a:prstGeom>
            <a:ln w="127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210832" y="992920"/>
              <a:ext cx="3275432" cy="11038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nome:   Maria</a:t>
              </a:r>
            </a:p>
            <a:p>
              <a:pPr marL="0" lvl="0" indent="0" algn="just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idade:   25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0165186" y="7769765"/>
            <a:ext cx="2753216" cy="1714311"/>
            <a:chOff x="0" y="0"/>
            <a:chExt cx="3670955" cy="2285748"/>
          </a:xfrm>
        </p:grpSpPr>
        <p:grpSp>
          <p:nvGrpSpPr>
            <p:cNvPr id="29" name="Group 29"/>
            <p:cNvGrpSpPr/>
            <p:nvPr/>
          </p:nvGrpSpPr>
          <p:grpSpPr>
            <a:xfrm>
              <a:off x="0" y="0"/>
              <a:ext cx="3670955" cy="2285748"/>
              <a:chOff x="0" y="0"/>
              <a:chExt cx="17699717" cy="11020865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31750" y="31750"/>
                <a:ext cx="17636218" cy="10957365"/>
              </a:xfrm>
              <a:custGeom>
                <a:avLst/>
                <a:gdLst/>
                <a:ahLst/>
                <a:cxnLst/>
                <a:rect l="l" t="t" r="r" b="b"/>
                <a:pathLst>
                  <a:path w="17636218" h="10957365">
                    <a:moveTo>
                      <a:pt x="17543507" y="10957365"/>
                    </a:moveTo>
                    <a:lnTo>
                      <a:pt x="92710" y="10957365"/>
                    </a:lnTo>
                    <a:cubicBezTo>
                      <a:pt x="41910" y="10957365"/>
                      <a:pt x="0" y="10915455"/>
                      <a:pt x="0" y="1086465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7542238" y="0"/>
                    </a:lnTo>
                    <a:cubicBezTo>
                      <a:pt x="17593038" y="0"/>
                      <a:pt x="17634947" y="41910"/>
                      <a:pt x="17634947" y="92710"/>
                    </a:cubicBezTo>
                    <a:lnTo>
                      <a:pt x="17634947" y="10863385"/>
                    </a:lnTo>
                    <a:cubicBezTo>
                      <a:pt x="17636218" y="10915455"/>
                      <a:pt x="17594307" y="10957365"/>
                      <a:pt x="17543507" y="1095736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31" name="Freeform 31"/>
              <p:cNvSpPr/>
              <p:nvPr/>
            </p:nvSpPr>
            <p:spPr>
              <a:xfrm>
                <a:off x="0" y="0"/>
                <a:ext cx="17699718" cy="11020865"/>
              </a:xfrm>
              <a:custGeom>
                <a:avLst/>
                <a:gdLst/>
                <a:ahLst/>
                <a:cxnLst/>
                <a:rect l="l" t="t" r="r" b="b"/>
                <a:pathLst>
                  <a:path w="17699718" h="11020865">
                    <a:moveTo>
                      <a:pt x="17575257" y="59690"/>
                    </a:moveTo>
                    <a:cubicBezTo>
                      <a:pt x="17610817" y="59690"/>
                      <a:pt x="17640027" y="88900"/>
                      <a:pt x="17640027" y="124460"/>
                    </a:cubicBezTo>
                    <a:lnTo>
                      <a:pt x="17640027" y="10896405"/>
                    </a:lnTo>
                    <a:cubicBezTo>
                      <a:pt x="17640027" y="10931965"/>
                      <a:pt x="17610817" y="10961175"/>
                      <a:pt x="17575257" y="10961175"/>
                    </a:cubicBezTo>
                    <a:lnTo>
                      <a:pt x="124460" y="10961175"/>
                    </a:lnTo>
                    <a:cubicBezTo>
                      <a:pt x="88900" y="10961175"/>
                      <a:pt x="59690" y="10931965"/>
                      <a:pt x="59690" y="1089640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575257" y="59690"/>
                    </a:lnTo>
                    <a:moveTo>
                      <a:pt x="1757525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0896405"/>
                    </a:lnTo>
                    <a:cubicBezTo>
                      <a:pt x="0" y="10964985"/>
                      <a:pt x="55880" y="11020865"/>
                      <a:pt x="124460" y="11020865"/>
                    </a:cubicBezTo>
                    <a:lnTo>
                      <a:pt x="17575257" y="11020865"/>
                    </a:lnTo>
                    <a:cubicBezTo>
                      <a:pt x="17643838" y="11020865"/>
                      <a:pt x="17699718" y="10964985"/>
                      <a:pt x="17699718" y="10896405"/>
                    </a:cubicBezTo>
                    <a:lnTo>
                      <a:pt x="17699718" y="124460"/>
                    </a:lnTo>
                    <a:cubicBezTo>
                      <a:pt x="17699718" y="55880"/>
                      <a:pt x="17643838" y="0"/>
                      <a:pt x="1757525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32" name="TextBox 32"/>
            <p:cNvSpPr txBox="1"/>
            <p:nvPr/>
          </p:nvSpPr>
          <p:spPr>
            <a:xfrm>
              <a:off x="185432" y="71575"/>
              <a:ext cx="1809336" cy="5323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Pessoa</a:t>
              </a:r>
            </a:p>
          </p:txBody>
        </p:sp>
        <p:sp>
          <p:nvSpPr>
            <p:cNvPr id="33" name="AutoShape 33"/>
            <p:cNvSpPr/>
            <p:nvPr/>
          </p:nvSpPr>
          <p:spPr>
            <a:xfrm>
              <a:off x="0" y="827820"/>
              <a:ext cx="3670955" cy="0"/>
            </a:xfrm>
            <a:prstGeom prst="line">
              <a:avLst/>
            </a:prstGeom>
            <a:ln w="127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210832" y="992920"/>
              <a:ext cx="3275432" cy="11038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nome:   Joaquim</a:t>
              </a:r>
            </a:p>
            <a:p>
              <a:pPr marL="0" lvl="0" indent="0" algn="just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idade:   21</a:t>
              </a:r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4021612" y="5776335"/>
            <a:ext cx="2753216" cy="1714311"/>
            <a:chOff x="0" y="0"/>
            <a:chExt cx="3670955" cy="2285748"/>
          </a:xfrm>
        </p:grpSpPr>
        <p:grpSp>
          <p:nvGrpSpPr>
            <p:cNvPr id="36" name="Group 36"/>
            <p:cNvGrpSpPr/>
            <p:nvPr/>
          </p:nvGrpSpPr>
          <p:grpSpPr>
            <a:xfrm>
              <a:off x="0" y="0"/>
              <a:ext cx="3670955" cy="2285748"/>
              <a:chOff x="0" y="0"/>
              <a:chExt cx="17699717" cy="11020865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31750" y="31750"/>
                <a:ext cx="17636218" cy="10957365"/>
              </a:xfrm>
              <a:custGeom>
                <a:avLst/>
                <a:gdLst/>
                <a:ahLst/>
                <a:cxnLst/>
                <a:rect l="l" t="t" r="r" b="b"/>
                <a:pathLst>
                  <a:path w="17636218" h="10957365">
                    <a:moveTo>
                      <a:pt x="17543507" y="10957365"/>
                    </a:moveTo>
                    <a:lnTo>
                      <a:pt x="92710" y="10957365"/>
                    </a:lnTo>
                    <a:cubicBezTo>
                      <a:pt x="41910" y="10957365"/>
                      <a:pt x="0" y="10915455"/>
                      <a:pt x="0" y="1086465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17542238" y="0"/>
                    </a:lnTo>
                    <a:cubicBezTo>
                      <a:pt x="17593038" y="0"/>
                      <a:pt x="17634947" y="41910"/>
                      <a:pt x="17634947" y="92710"/>
                    </a:cubicBezTo>
                    <a:lnTo>
                      <a:pt x="17634947" y="10863385"/>
                    </a:lnTo>
                    <a:cubicBezTo>
                      <a:pt x="17636218" y="10915455"/>
                      <a:pt x="17594307" y="10957365"/>
                      <a:pt x="17543507" y="1095736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38" name="Freeform 38"/>
              <p:cNvSpPr/>
              <p:nvPr/>
            </p:nvSpPr>
            <p:spPr>
              <a:xfrm>
                <a:off x="0" y="0"/>
                <a:ext cx="17699718" cy="11020865"/>
              </a:xfrm>
              <a:custGeom>
                <a:avLst/>
                <a:gdLst/>
                <a:ahLst/>
                <a:cxnLst/>
                <a:rect l="l" t="t" r="r" b="b"/>
                <a:pathLst>
                  <a:path w="17699718" h="11020865">
                    <a:moveTo>
                      <a:pt x="17575257" y="59690"/>
                    </a:moveTo>
                    <a:cubicBezTo>
                      <a:pt x="17610817" y="59690"/>
                      <a:pt x="17640027" y="88900"/>
                      <a:pt x="17640027" y="124460"/>
                    </a:cubicBezTo>
                    <a:lnTo>
                      <a:pt x="17640027" y="10896405"/>
                    </a:lnTo>
                    <a:cubicBezTo>
                      <a:pt x="17640027" y="10931965"/>
                      <a:pt x="17610817" y="10961175"/>
                      <a:pt x="17575257" y="10961175"/>
                    </a:cubicBezTo>
                    <a:lnTo>
                      <a:pt x="124460" y="10961175"/>
                    </a:lnTo>
                    <a:cubicBezTo>
                      <a:pt x="88900" y="10961175"/>
                      <a:pt x="59690" y="10931965"/>
                      <a:pt x="59690" y="1089640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17575257" y="59690"/>
                    </a:lnTo>
                    <a:moveTo>
                      <a:pt x="17575257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0896405"/>
                    </a:lnTo>
                    <a:cubicBezTo>
                      <a:pt x="0" y="10964985"/>
                      <a:pt x="55880" y="11020865"/>
                      <a:pt x="124460" y="11020865"/>
                    </a:cubicBezTo>
                    <a:lnTo>
                      <a:pt x="17575257" y="11020865"/>
                    </a:lnTo>
                    <a:cubicBezTo>
                      <a:pt x="17643838" y="11020865"/>
                      <a:pt x="17699718" y="10964985"/>
                      <a:pt x="17699718" y="10896405"/>
                    </a:cubicBezTo>
                    <a:lnTo>
                      <a:pt x="17699718" y="124460"/>
                    </a:lnTo>
                    <a:cubicBezTo>
                      <a:pt x="17699718" y="55880"/>
                      <a:pt x="17643838" y="0"/>
                      <a:pt x="17575257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39" name="TextBox 39"/>
            <p:cNvSpPr txBox="1"/>
            <p:nvPr/>
          </p:nvSpPr>
          <p:spPr>
            <a:xfrm>
              <a:off x="185432" y="71575"/>
              <a:ext cx="1809336" cy="5323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Pessoa</a:t>
              </a:r>
            </a:p>
          </p:txBody>
        </p:sp>
        <p:sp>
          <p:nvSpPr>
            <p:cNvPr id="40" name="AutoShape 40"/>
            <p:cNvSpPr/>
            <p:nvPr/>
          </p:nvSpPr>
          <p:spPr>
            <a:xfrm>
              <a:off x="0" y="827820"/>
              <a:ext cx="3670955" cy="0"/>
            </a:xfrm>
            <a:prstGeom prst="line">
              <a:avLst/>
            </a:prstGeom>
            <a:ln w="12700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1" name="TextBox 41"/>
            <p:cNvSpPr txBox="1"/>
            <p:nvPr/>
          </p:nvSpPr>
          <p:spPr>
            <a:xfrm>
              <a:off x="210832" y="992920"/>
              <a:ext cx="3275432" cy="11038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407"/>
                </a:lnSpc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nome:   Paola</a:t>
              </a:r>
            </a:p>
            <a:p>
              <a:pPr marL="0" lvl="0" indent="0" algn="just">
                <a:lnSpc>
                  <a:spcPts val="3407"/>
                </a:lnSpc>
                <a:spcBef>
                  <a:spcPct val="0"/>
                </a:spcBef>
              </a:pPr>
              <a:r>
                <a:rPr lang="en-US" sz="2271">
                  <a:solidFill>
                    <a:srgbClr val="000000"/>
                  </a:solidFill>
                  <a:latin typeface="Montserrat"/>
                </a:rPr>
                <a:t>idade:   37</a:t>
              </a:r>
            </a:p>
          </p:txBody>
        </p:sp>
      </p:grpSp>
      <p:sp>
        <p:nvSpPr>
          <p:cNvPr id="42" name="AutoShape 42"/>
          <p:cNvSpPr/>
          <p:nvPr/>
        </p:nvSpPr>
        <p:spPr>
          <a:xfrm rot="2229292">
            <a:off x="10074762" y="5259334"/>
            <a:ext cx="4392696" cy="0"/>
          </a:xfrm>
          <a:prstGeom prst="line">
            <a:avLst/>
          </a:prstGeom>
          <a:ln w="95250" cap="flat">
            <a:solidFill>
              <a:srgbClr val="3E3E3E"/>
            </a:solidFill>
            <a:prstDash val="sysDot"/>
            <a:headEnd type="none" w="sm" len="sm"/>
            <a:tailEnd type="arrow" w="med" len="sm"/>
          </a:ln>
        </p:spPr>
      </p:sp>
      <p:sp>
        <p:nvSpPr>
          <p:cNvPr id="43" name="AutoShape 43"/>
          <p:cNvSpPr/>
          <p:nvPr/>
        </p:nvSpPr>
        <p:spPr>
          <a:xfrm rot="4005704">
            <a:off x="8177993" y="6256049"/>
            <a:ext cx="3191067" cy="0"/>
          </a:xfrm>
          <a:prstGeom prst="line">
            <a:avLst/>
          </a:prstGeom>
          <a:ln w="95250" cap="flat">
            <a:solidFill>
              <a:srgbClr val="3E3E3E"/>
            </a:solidFill>
            <a:prstDash val="sysDot"/>
            <a:headEnd type="none" w="sm" len="sm"/>
            <a:tailEnd type="arrow" w="med" len="sm"/>
          </a:ln>
        </p:spPr>
      </p:sp>
      <p:sp>
        <p:nvSpPr>
          <p:cNvPr id="44" name="AutoShape 44"/>
          <p:cNvSpPr/>
          <p:nvPr/>
        </p:nvSpPr>
        <p:spPr>
          <a:xfrm rot="6801133">
            <a:off x="6914116" y="6256049"/>
            <a:ext cx="3193801" cy="0"/>
          </a:xfrm>
          <a:prstGeom prst="line">
            <a:avLst/>
          </a:prstGeom>
          <a:ln w="95250" cap="flat">
            <a:solidFill>
              <a:srgbClr val="3E3E3E"/>
            </a:solidFill>
            <a:prstDash val="sysDot"/>
            <a:headEnd type="none" w="sm" len="sm"/>
            <a:tailEnd type="arrow" w="med" len="sm"/>
          </a:ln>
        </p:spPr>
      </p:sp>
      <p:sp>
        <p:nvSpPr>
          <p:cNvPr id="45" name="AutoShape 45"/>
          <p:cNvSpPr/>
          <p:nvPr/>
        </p:nvSpPr>
        <p:spPr>
          <a:xfrm rot="8570707">
            <a:off x="3820542" y="5259334"/>
            <a:ext cx="4392696" cy="0"/>
          </a:xfrm>
          <a:prstGeom prst="line">
            <a:avLst/>
          </a:prstGeom>
          <a:ln w="95250" cap="flat">
            <a:solidFill>
              <a:srgbClr val="3E3E3E"/>
            </a:solidFill>
            <a:prstDash val="sysDot"/>
            <a:headEnd type="none" w="sm" len="sm"/>
            <a:tailEnd type="arrow" w="med" len="sm"/>
          </a:ln>
        </p:spPr>
      </p:sp>
      <p:grpSp>
        <p:nvGrpSpPr>
          <p:cNvPr id="46" name="Group 46"/>
          <p:cNvGrpSpPr/>
          <p:nvPr/>
        </p:nvGrpSpPr>
        <p:grpSpPr>
          <a:xfrm>
            <a:off x="10885063" y="2068109"/>
            <a:ext cx="2033340" cy="821875"/>
            <a:chOff x="0" y="0"/>
            <a:chExt cx="17775921" cy="7185020"/>
          </a:xfrm>
        </p:grpSpPr>
        <p:sp>
          <p:nvSpPr>
            <p:cNvPr id="47" name="Freeform 47"/>
            <p:cNvSpPr/>
            <p:nvPr/>
          </p:nvSpPr>
          <p:spPr>
            <a:xfrm>
              <a:off x="31750" y="31750"/>
              <a:ext cx="17712421" cy="7121520"/>
            </a:xfrm>
            <a:custGeom>
              <a:avLst/>
              <a:gdLst/>
              <a:ahLst/>
              <a:cxnLst/>
              <a:rect l="l" t="t" r="r" b="b"/>
              <a:pathLst>
                <a:path w="17712421" h="7121520">
                  <a:moveTo>
                    <a:pt x="17619711" y="7121520"/>
                  </a:moveTo>
                  <a:lnTo>
                    <a:pt x="92710" y="7121520"/>
                  </a:lnTo>
                  <a:cubicBezTo>
                    <a:pt x="41910" y="7121520"/>
                    <a:pt x="0" y="7079610"/>
                    <a:pt x="0" y="702881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7618441" y="0"/>
                  </a:lnTo>
                  <a:cubicBezTo>
                    <a:pt x="17669241" y="0"/>
                    <a:pt x="17711150" y="41910"/>
                    <a:pt x="17711150" y="92710"/>
                  </a:cubicBezTo>
                  <a:lnTo>
                    <a:pt x="17711150" y="7027540"/>
                  </a:lnTo>
                  <a:cubicBezTo>
                    <a:pt x="17712421" y="7079611"/>
                    <a:pt x="17670511" y="7121520"/>
                    <a:pt x="17619711" y="7121520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48" name="Freeform 48"/>
            <p:cNvSpPr/>
            <p:nvPr/>
          </p:nvSpPr>
          <p:spPr>
            <a:xfrm>
              <a:off x="0" y="0"/>
              <a:ext cx="17775921" cy="7185020"/>
            </a:xfrm>
            <a:custGeom>
              <a:avLst/>
              <a:gdLst/>
              <a:ahLst/>
              <a:cxnLst/>
              <a:rect l="l" t="t" r="r" b="b"/>
              <a:pathLst>
                <a:path w="17775921" h="7185020">
                  <a:moveTo>
                    <a:pt x="17651461" y="59690"/>
                  </a:moveTo>
                  <a:cubicBezTo>
                    <a:pt x="17687021" y="59690"/>
                    <a:pt x="17716230" y="88900"/>
                    <a:pt x="17716230" y="124460"/>
                  </a:cubicBezTo>
                  <a:lnTo>
                    <a:pt x="17716230" y="7060561"/>
                  </a:lnTo>
                  <a:cubicBezTo>
                    <a:pt x="17716230" y="7096120"/>
                    <a:pt x="17687021" y="7125330"/>
                    <a:pt x="17651461" y="7125330"/>
                  </a:cubicBezTo>
                  <a:lnTo>
                    <a:pt x="124460" y="7125330"/>
                  </a:lnTo>
                  <a:cubicBezTo>
                    <a:pt x="88900" y="7125330"/>
                    <a:pt x="59690" y="7096120"/>
                    <a:pt x="59690" y="706056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7651461" y="59690"/>
                  </a:lnTo>
                  <a:moveTo>
                    <a:pt x="17651461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060561"/>
                  </a:lnTo>
                  <a:cubicBezTo>
                    <a:pt x="0" y="7129140"/>
                    <a:pt x="55880" y="7185020"/>
                    <a:pt x="124460" y="7185020"/>
                  </a:cubicBezTo>
                  <a:lnTo>
                    <a:pt x="17651461" y="7185020"/>
                  </a:lnTo>
                  <a:cubicBezTo>
                    <a:pt x="17720041" y="7185020"/>
                    <a:pt x="17775921" y="7129140"/>
                    <a:pt x="17775921" y="7060561"/>
                  </a:cubicBezTo>
                  <a:lnTo>
                    <a:pt x="17775921" y="124460"/>
                  </a:lnTo>
                  <a:cubicBezTo>
                    <a:pt x="17775921" y="55880"/>
                    <a:pt x="17720041" y="0"/>
                    <a:pt x="1765146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9" name="Group 49"/>
          <p:cNvGrpSpPr/>
          <p:nvPr/>
        </p:nvGrpSpPr>
        <p:grpSpPr>
          <a:xfrm>
            <a:off x="13795818" y="8215983"/>
            <a:ext cx="2033340" cy="821875"/>
            <a:chOff x="0" y="0"/>
            <a:chExt cx="17775921" cy="7185020"/>
          </a:xfrm>
        </p:grpSpPr>
        <p:sp>
          <p:nvSpPr>
            <p:cNvPr id="50" name="Freeform 50"/>
            <p:cNvSpPr/>
            <p:nvPr/>
          </p:nvSpPr>
          <p:spPr>
            <a:xfrm>
              <a:off x="31750" y="31750"/>
              <a:ext cx="17712421" cy="7121520"/>
            </a:xfrm>
            <a:custGeom>
              <a:avLst/>
              <a:gdLst/>
              <a:ahLst/>
              <a:cxnLst/>
              <a:rect l="l" t="t" r="r" b="b"/>
              <a:pathLst>
                <a:path w="17712421" h="7121520">
                  <a:moveTo>
                    <a:pt x="17619711" y="7121520"/>
                  </a:moveTo>
                  <a:lnTo>
                    <a:pt x="92710" y="7121520"/>
                  </a:lnTo>
                  <a:cubicBezTo>
                    <a:pt x="41910" y="7121520"/>
                    <a:pt x="0" y="7079610"/>
                    <a:pt x="0" y="7028810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7618441" y="0"/>
                  </a:lnTo>
                  <a:cubicBezTo>
                    <a:pt x="17669241" y="0"/>
                    <a:pt x="17711150" y="41910"/>
                    <a:pt x="17711150" y="92710"/>
                  </a:cubicBezTo>
                  <a:lnTo>
                    <a:pt x="17711150" y="7027540"/>
                  </a:lnTo>
                  <a:cubicBezTo>
                    <a:pt x="17712421" y="7079611"/>
                    <a:pt x="17670511" y="7121520"/>
                    <a:pt x="17619711" y="7121520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51" name="Freeform 51"/>
            <p:cNvSpPr/>
            <p:nvPr/>
          </p:nvSpPr>
          <p:spPr>
            <a:xfrm>
              <a:off x="0" y="0"/>
              <a:ext cx="17775921" cy="7185020"/>
            </a:xfrm>
            <a:custGeom>
              <a:avLst/>
              <a:gdLst/>
              <a:ahLst/>
              <a:cxnLst/>
              <a:rect l="l" t="t" r="r" b="b"/>
              <a:pathLst>
                <a:path w="17775921" h="7185020">
                  <a:moveTo>
                    <a:pt x="17651461" y="59690"/>
                  </a:moveTo>
                  <a:cubicBezTo>
                    <a:pt x="17687021" y="59690"/>
                    <a:pt x="17716230" y="88900"/>
                    <a:pt x="17716230" y="124460"/>
                  </a:cubicBezTo>
                  <a:lnTo>
                    <a:pt x="17716230" y="7060561"/>
                  </a:lnTo>
                  <a:cubicBezTo>
                    <a:pt x="17716230" y="7096120"/>
                    <a:pt x="17687021" y="7125330"/>
                    <a:pt x="17651461" y="7125330"/>
                  </a:cubicBezTo>
                  <a:lnTo>
                    <a:pt x="124460" y="7125330"/>
                  </a:lnTo>
                  <a:cubicBezTo>
                    <a:pt x="88900" y="7125330"/>
                    <a:pt x="59690" y="7096120"/>
                    <a:pt x="59690" y="7060561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7651461" y="59690"/>
                  </a:lnTo>
                  <a:moveTo>
                    <a:pt x="17651461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7060561"/>
                  </a:lnTo>
                  <a:cubicBezTo>
                    <a:pt x="0" y="7129140"/>
                    <a:pt x="55880" y="7185020"/>
                    <a:pt x="124460" y="7185020"/>
                  </a:cubicBezTo>
                  <a:lnTo>
                    <a:pt x="17651461" y="7185020"/>
                  </a:lnTo>
                  <a:cubicBezTo>
                    <a:pt x="17720041" y="7185020"/>
                    <a:pt x="17775921" y="7129140"/>
                    <a:pt x="17775921" y="7060561"/>
                  </a:cubicBezTo>
                  <a:lnTo>
                    <a:pt x="17775921" y="124460"/>
                  </a:lnTo>
                  <a:cubicBezTo>
                    <a:pt x="17775921" y="55880"/>
                    <a:pt x="17720041" y="0"/>
                    <a:pt x="1765146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52" name="Picture 52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 rot="-573176" flipH="1">
            <a:off x="10607181" y="2943221"/>
            <a:ext cx="1293741" cy="936345"/>
          </a:xfrm>
          <a:prstGeom prst="rect">
            <a:avLst/>
          </a:prstGeom>
        </p:spPr>
      </p:pic>
      <p:sp>
        <p:nvSpPr>
          <p:cNvPr id="53" name="TextBox 53"/>
          <p:cNvSpPr txBox="1"/>
          <p:nvPr/>
        </p:nvSpPr>
        <p:spPr>
          <a:xfrm>
            <a:off x="1028700" y="1152525"/>
            <a:ext cx="3344694" cy="101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22"/>
              </a:lnSpc>
            </a:pPr>
            <a:r>
              <a:rPr lang="en-US" sz="7422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11124386" y="2231808"/>
            <a:ext cx="1554693" cy="41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FBF3E4"/>
                </a:solidFill>
                <a:latin typeface="Montserrat Bold"/>
              </a:rPr>
              <a:t>CLASSE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14035141" y="8379683"/>
            <a:ext cx="1554693" cy="41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FBF3E4"/>
                </a:solidFill>
                <a:latin typeface="Montserrat Bold"/>
              </a:rPr>
              <a:t>OBJETO</a:t>
            </a:r>
          </a:p>
        </p:txBody>
      </p:sp>
      <p:pic>
        <p:nvPicPr>
          <p:cNvPr id="56" name="Picture 5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rcRect/>
          <a:stretch>
            <a:fillRect/>
          </a:stretch>
        </p:blipFill>
        <p:spPr>
          <a:xfrm rot="1349984" flipH="1">
            <a:off x="12959159" y="8838828"/>
            <a:ext cx="1293741" cy="936345"/>
          </a:xfrm>
          <a:prstGeom prst="rect">
            <a:avLst/>
          </a:prstGeom>
        </p:spPr>
      </p:pic>
      <p:grpSp>
        <p:nvGrpSpPr>
          <p:cNvPr id="57" name="Group 57"/>
          <p:cNvGrpSpPr/>
          <p:nvPr/>
        </p:nvGrpSpPr>
        <p:grpSpPr>
          <a:xfrm>
            <a:off x="15312813" y="9249139"/>
            <a:ext cx="2649072" cy="709519"/>
            <a:chOff x="0" y="0"/>
            <a:chExt cx="18676569" cy="5002276"/>
          </a:xfrm>
        </p:grpSpPr>
        <p:sp>
          <p:nvSpPr>
            <p:cNvPr id="58" name="Freeform 58"/>
            <p:cNvSpPr/>
            <p:nvPr/>
          </p:nvSpPr>
          <p:spPr>
            <a:xfrm>
              <a:off x="31750" y="31750"/>
              <a:ext cx="18613069" cy="4938776"/>
            </a:xfrm>
            <a:custGeom>
              <a:avLst/>
              <a:gdLst/>
              <a:ahLst/>
              <a:cxnLst/>
              <a:rect l="l" t="t" r="r" b="b"/>
              <a:pathLst>
                <a:path w="18613069" h="4938776">
                  <a:moveTo>
                    <a:pt x="18520359" y="4938776"/>
                  </a:moveTo>
                  <a:lnTo>
                    <a:pt x="92710" y="4938776"/>
                  </a:lnTo>
                  <a:cubicBezTo>
                    <a:pt x="41910" y="4938776"/>
                    <a:pt x="0" y="4896866"/>
                    <a:pt x="0" y="484606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8519090" y="0"/>
                  </a:lnTo>
                  <a:cubicBezTo>
                    <a:pt x="18569890" y="0"/>
                    <a:pt x="18611799" y="41910"/>
                    <a:pt x="18611799" y="92710"/>
                  </a:cubicBezTo>
                  <a:lnTo>
                    <a:pt x="18611799" y="4844796"/>
                  </a:lnTo>
                  <a:cubicBezTo>
                    <a:pt x="18613069" y="4896866"/>
                    <a:pt x="18571159" y="4938776"/>
                    <a:pt x="18520359" y="4938776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59" name="Freeform 59"/>
            <p:cNvSpPr/>
            <p:nvPr/>
          </p:nvSpPr>
          <p:spPr>
            <a:xfrm>
              <a:off x="0" y="0"/>
              <a:ext cx="18676569" cy="5002276"/>
            </a:xfrm>
            <a:custGeom>
              <a:avLst/>
              <a:gdLst/>
              <a:ahLst/>
              <a:cxnLst/>
              <a:rect l="l" t="t" r="r" b="b"/>
              <a:pathLst>
                <a:path w="18676569" h="5002276">
                  <a:moveTo>
                    <a:pt x="18552109" y="59690"/>
                  </a:moveTo>
                  <a:cubicBezTo>
                    <a:pt x="18587669" y="59690"/>
                    <a:pt x="18616879" y="88900"/>
                    <a:pt x="18616879" y="124460"/>
                  </a:cubicBezTo>
                  <a:lnTo>
                    <a:pt x="18616879" y="4877816"/>
                  </a:lnTo>
                  <a:cubicBezTo>
                    <a:pt x="18616879" y="4913376"/>
                    <a:pt x="18587669" y="4942586"/>
                    <a:pt x="18552109" y="4942586"/>
                  </a:cubicBezTo>
                  <a:lnTo>
                    <a:pt x="124460" y="4942586"/>
                  </a:lnTo>
                  <a:cubicBezTo>
                    <a:pt x="88900" y="4942586"/>
                    <a:pt x="59690" y="4913376"/>
                    <a:pt x="59690" y="487781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8552109" y="59690"/>
                  </a:lnTo>
                  <a:moveTo>
                    <a:pt x="1855210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4877816"/>
                  </a:lnTo>
                  <a:cubicBezTo>
                    <a:pt x="0" y="4946396"/>
                    <a:pt x="55880" y="5002276"/>
                    <a:pt x="124460" y="5002276"/>
                  </a:cubicBezTo>
                  <a:lnTo>
                    <a:pt x="18552109" y="5002276"/>
                  </a:lnTo>
                  <a:cubicBezTo>
                    <a:pt x="18620690" y="5002276"/>
                    <a:pt x="18676569" y="4946396"/>
                    <a:pt x="18676569" y="4877816"/>
                  </a:cubicBezTo>
                  <a:lnTo>
                    <a:pt x="18676569" y="124460"/>
                  </a:lnTo>
                  <a:cubicBezTo>
                    <a:pt x="18676569" y="55880"/>
                    <a:pt x="18620690" y="0"/>
                    <a:pt x="1855210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0" name="TextBox 60"/>
          <p:cNvSpPr txBox="1"/>
          <p:nvPr/>
        </p:nvSpPr>
        <p:spPr>
          <a:xfrm>
            <a:off x="15548657" y="9307670"/>
            <a:ext cx="2177384" cy="478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39"/>
              </a:lnSpc>
            </a:pPr>
            <a:r>
              <a:rPr lang="en-US" sz="2399">
                <a:solidFill>
                  <a:srgbClr val="FBF3E4"/>
                </a:solidFill>
                <a:latin typeface="Poppins"/>
              </a:rPr>
              <a:t>INSTÂNCIA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4111374" y="8749112"/>
            <a:ext cx="1478460" cy="12105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 panose="020B0604020202020204" charset="0"/>
              </a:rPr>
              <a:t>ou</a:t>
            </a:r>
            <a:endParaRPr lang="en-US" sz="8968" dirty="0">
              <a:solidFill>
                <a:srgbClr val="B91646"/>
              </a:solidFill>
              <a:latin typeface="Brittany" panose="020B0604020202020204" charset="0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52525"/>
            <a:ext cx="3344694" cy="101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22"/>
              </a:lnSpc>
            </a:pPr>
            <a:r>
              <a:rPr lang="en-US" sz="7422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92913" y="4979269"/>
            <a:ext cx="4902174" cy="1309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45"/>
              </a:lnSpc>
            </a:pPr>
            <a:r>
              <a:rPr lang="en-US" sz="14891">
                <a:solidFill>
                  <a:srgbClr val="000000"/>
                </a:solidFill>
                <a:latin typeface="Bebas Neue Bold"/>
              </a:rPr>
              <a:t>SINTAXE</a:t>
            </a:r>
          </a:p>
        </p:txBody>
      </p:sp>
      <p:sp>
        <p:nvSpPr>
          <p:cNvPr id="4" name="AutoShape 4"/>
          <p:cNvSpPr/>
          <p:nvPr/>
        </p:nvSpPr>
        <p:spPr>
          <a:xfrm rot="2017">
            <a:off x="1028704" y="6264993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52525"/>
            <a:ext cx="3344694" cy="101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22"/>
              </a:lnSpc>
            </a:pPr>
            <a:r>
              <a:rPr lang="en-US" sz="7422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033869" y="2910509"/>
            <a:ext cx="5907905" cy="4642698"/>
            <a:chOff x="0" y="0"/>
            <a:chExt cx="1017331" cy="7994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17331" cy="799465"/>
            </a:xfrm>
            <a:custGeom>
              <a:avLst/>
              <a:gdLst/>
              <a:ahLst/>
              <a:cxnLst/>
              <a:rect l="l" t="t" r="r" b="b"/>
              <a:pathLst>
                <a:path w="1017331" h="799465">
                  <a:moveTo>
                    <a:pt x="0" y="0"/>
                  </a:moveTo>
                  <a:lnTo>
                    <a:pt x="1017331" y="0"/>
                  </a:lnTo>
                  <a:lnTo>
                    <a:pt x="1017331" y="799465"/>
                  </a:lnTo>
                  <a:lnTo>
                    <a:pt x="0" y="79946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276962" y="2733794"/>
            <a:ext cx="5977168" cy="4640703"/>
            <a:chOff x="0" y="0"/>
            <a:chExt cx="1029258" cy="79912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29258" cy="799121"/>
            </a:xfrm>
            <a:custGeom>
              <a:avLst/>
              <a:gdLst/>
              <a:ahLst/>
              <a:cxnLst/>
              <a:rect l="l" t="t" r="r" b="b"/>
              <a:pathLst>
                <a:path w="1029258" h="799121">
                  <a:moveTo>
                    <a:pt x="0" y="0"/>
                  </a:moveTo>
                  <a:lnTo>
                    <a:pt x="1029258" y="0"/>
                  </a:lnTo>
                  <a:lnTo>
                    <a:pt x="1029258" y="799121"/>
                  </a:lnTo>
                  <a:lnTo>
                    <a:pt x="0" y="799121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276962" y="2733794"/>
            <a:ext cx="5977168" cy="489783"/>
            <a:chOff x="0" y="0"/>
            <a:chExt cx="1409504" cy="1154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09504" cy="115498"/>
            </a:xfrm>
            <a:custGeom>
              <a:avLst/>
              <a:gdLst/>
              <a:ahLst/>
              <a:cxnLst/>
              <a:rect l="l" t="t" r="r" b="b"/>
              <a:pathLst>
                <a:path w="1409504" h="115498">
                  <a:moveTo>
                    <a:pt x="0" y="0"/>
                  </a:moveTo>
                  <a:lnTo>
                    <a:pt x="1409504" y="0"/>
                  </a:lnTo>
                  <a:lnTo>
                    <a:pt x="1409504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6401855" y="2850762"/>
            <a:ext cx="781487" cy="255847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6610160" y="3317907"/>
            <a:ext cx="5331614" cy="3683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2"/>
              </a:lnSpc>
            </a:pPr>
            <a:r>
              <a:rPr lang="en-US" sz="3494">
                <a:solidFill>
                  <a:srgbClr val="2DBEB1"/>
                </a:solidFill>
                <a:latin typeface="Fira Code"/>
              </a:rPr>
              <a:t>class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Livro {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titulo: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autor: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categoria: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ano: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number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}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702283" y="9067800"/>
            <a:ext cx="5585717" cy="121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10088"/>
              </a:lnSpc>
              <a:spcBef>
                <a:spcPct val="0"/>
              </a:spcBef>
            </a:pPr>
            <a:r>
              <a:rPr lang="en-US" sz="6725">
                <a:solidFill>
                  <a:srgbClr val="494949"/>
                </a:solidFill>
                <a:latin typeface="Garet Bold"/>
              </a:rPr>
              <a:t>CLASSE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9278683" y="3992638"/>
            <a:ext cx="738703" cy="56141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6290052" y="4829644"/>
            <a:ext cx="752135" cy="586665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693581" y="5512422"/>
            <a:ext cx="5012346" cy="781940"/>
            <a:chOff x="0" y="0"/>
            <a:chExt cx="6609980" cy="1031175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0253129" y="4159045"/>
            <a:ext cx="5893250" cy="9639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39"/>
              </a:lnSpc>
            </a:pPr>
            <a:r>
              <a:rPr lang="en-US" sz="2399">
                <a:solidFill>
                  <a:srgbClr val="000000"/>
                </a:solidFill>
                <a:latin typeface="Poppins"/>
              </a:rPr>
              <a:t>Um padrão que serve como </a:t>
            </a:r>
            <a:r>
              <a:rPr lang="en-US" sz="2399">
                <a:solidFill>
                  <a:srgbClr val="000000"/>
                </a:solidFill>
                <a:latin typeface="Poppins Bold Italics"/>
              </a:rPr>
              <a:t>forma de pensar</a:t>
            </a:r>
            <a:r>
              <a:rPr lang="en-US" sz="2399">
                <a:solidFill>
                  <a:srgbClr val="000000"/>
                </a:solidFill>
                <a:latin typeface="Poppins Italics"/>
              </a:rPr>
              <a:t> </a:t>
            </a:r>
            <a:r>
              <a:rPr lang="en-US" sz="2399">
                <a:solidFill>
                  <a:srgbClr val="000000"/>
                </a:solidFill>
                <a:latin typeface="Poppins"/>
              </a:rPr>
              <a:t>para a programação.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917810" y="5636256"/>
            <a:ext cx="4582676" cy="522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0"/>
              </a:lnSpc>
            </a:pPr>
            <a:r>
              <a:rPr lang="en-US" sz="3043" spc="456">
                <a:solidFill>
                  <a:srgbClr val="000000"/>
                </a:solidFill>
                <a:latin typeface="Bebas Neue"/>
              </a:rPr>
              <a:t>by Kurt Nørmark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52525"/>
            <a:ext cx="3344694" cy="101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22"/>
              </a:lnSpc>
            </a:pPr>
            <a:r>
              <a:rPr lang="en-US" sz="7422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033869" y="2910509"/>
            <a:ext cx="5907905" cy="4642698"/>
            <a:chOff x="0" y="0"/>
            <a:chExt cx="1017331" cy="7994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17331" cy="799465"/>
            </a:xfrm>
            <a:custGeom>
              <a:avLst/>
              <a:gdLst/>
              <a:ahLst/>
              <a:cxnLst/>
              <a:rect l="l" t="t" r="r" b="b"/>
              <a:pathLst>
                <a:path w="1017331" h="799465">
                  <a:moveTo>
                    <a:pt x="0" y="0"/>
                  </a:moveTo>
                  <a:lnTo>
                    <a:pt x="1017331" y="0"/>
                  </a:lnTo>
                  <a:lnTo>
                    <a:pt x="1017331" y="799465"/>
                  </a:lnTo>
                  <a:lnTo>
                    <a:pt x="0" y="79946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276962" y="2733794"/>
            <a:ext cx="5977168" cy="4640703"/>
            <a:chOff x="0" y="0"/>
            <a:chExt cx="1029258" cy="79912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29258" cy="799121"/>
            </a:xfrm>
            <a:custGeom>
              <a:avLst/>
              <a:gdLst/>
              <a:ahLst/>
              <a:cxnLst/>
              <a:rect l="l" t="t" r="r" b="b"/>
              <a:pathLst>
                <a:path w="1029258" h="799121">
                  <a:moveTo>
                    <a:pt x="0" y="0"/>
                  </a:moveTo>
                  <a:lnTo>
                    <a:pt x="1029258" y="0"/>
                  </a:lnTo>
                  <a:lnTo>
                    <a:pt x="1029258" y="799121"/>
                  </a:lnTo>
                  <a:lnTo>
                    <a:pt x="0" y="799121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276962" y="2733794"/>
            <a:ext cx="5977168" cy="489783"/>
            <a:chOff x="0" y="0"/>
            <a:chExt cx="1409504" cy="1154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09504" cy="115498"/>
            </a:xfrm>
            <a:custGeom>
              <a:avLst/>
              <a:gdLst/>
              <a:ahLst/>
              <a:cxnLst/>
              <a:rect l="l" t="t" r="r" b="b"/>
              <a:pathLst>
                <a:path w="1409504" h="115498">
                  <a:moveTo>
                    <a:pt x="0" y="0"/>
                  </a:moveTo>
                  <a:lnTo>
                    <a:pt x="1409504" y="0"/>
                  </a:lnTo>
                  <a:lnTo>
                    <a:pt x="1409504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6401855" y="2850762"/>
            <a:ext cx="781487" cy="255847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6610160" y="3317907"/>
            <a:ext cx="5331614" cy="3683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2"/>
              </a:lnSpc>
            </a:pPr>
            <a:r>
              <a:rPr lang="en-US" sz="3494">
                <a:solidFill>
                  <a:srgbClr val="2DBEB1"/>
                </a:solidFill>
                <a:latin typeface="Fira Code"/>
              </a:rPr>
              <a:t>class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Livro {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titulo: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autor: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categoria: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ano: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number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}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8828514" y="2163116"/>
            <a:ext cx="3619815" cy="922724"/>
            <a:chOff x="0" y="0"/>
            <a:chExt cx="14484956" cy="3692346"/>
          </a:xfrm>
        </p:grpSpPr>
        <p:sp>
          <p:nvSpPr>
            <p:cNvPr id="15" name="Freeform 15"/>
            <p:cNvSpPr/>
            <p:nvPr/>
          </p:nvSpPr>
          <p:spPr>
            <a:xfrm>
              <a:off x="31750" y="31750"/>
              <a:ext cx="14421456" cy="3628846"/>
            </a:xfrm>
            <a:custGeom>
              <a:avLst/>
              <a:gdLst/>
              <a:ahLst/>
              <a:cxnLst/>
              <a:rect l="l" t="t" r="r" b="b"/>
              <a:pathLst>
                <a:path w="14421456" h="3628846">
                  <a:moveTo>
                    <a:pt x="14328746" y="3628846"/>
                  </a:moveTo>
                  <a:lnTo>
                    <a:pt x="92710" y="3628846"/>
                  </a:lnTo>
                  <a:cubicBezTo>
                    <a:pt x="41910" y="3628846"/>
                    <a:pt x="0" y="3586936"/>
                    <a:pt x="0" y="353613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4327476" y="0"/>
                  </a:lnTo>
                  <a:cubicBezTo>
                    <a:pt x="14378276" y="0"/>
                    <a:pt x="14420186" y="41910"/>
                    <a:pt x="14420186" y="92710"/>
                  </a:cubicBezTo>
                  <a:lnTo>
                    <a:pt x="14420186" y="3534866"/>
                  </a:lnTo>
                  <a:cubicBezTo>
                    <a:pt x="14421456" y="3586936"/>
                    <a:pt x="14379546" y="3628846"/>
                    <a:pt x="14328746" y="3628846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14484956" cy="3692347"/>
            </a:xfrm>
            <a:custGeom>
              <a:avLst/>
              <a:gdLst/>
              <a:ahLst/>
              <a:cxnLst/>
              <a:rect l="l" t="t" r="r" b="b"/>
              <a:pathLst>
                <a:path w="14484956" h="3692347">
                  <a:moveTo>
                    <a:pt x="14360496" y="59690"/>
                  </a:moveTo>
                  <a:cubicBezTo>
                    <a:pt x="14396056" y="59690"/>
                    <a:pt x="14425265" y="88900"/>
                    <a:pt x="14425265" y="124460"/>
                  </a:cubicBezTo>
                  <a:lnTo>
                    <a:pt x="14425265" y="3567886"/>
                  </a:lnTo>
                  <a:cubicBezTo>
                    <a:pt x="14425265" y="3603447"/>
                    <a:pt x="14396056" y="3632657"/>
                    <a:pt x="14360496" y="3632657"/>
                  </a:cubicBezTo>
                  <a:lnTo>
                    <a:pt x="124460" y="3632657"/>
                  </a:lnTo>
                  <a:cubicBezTo>
                    <a:pt x="88900" y="3632657"/>
                    <a:pt x="59690" y="3603447"/>
                    <a:pt x="59690" y="356788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4360496" y="59690"/>
                  </a:lnTo>
                  <a:moveTo>
                    <a:pt x="1436049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567886"/>
                  </a:lnTo>
                  <a:cubicBezTo>
                    <a:pt x="0" y="3636466"/>
                    <a:pt x="55880" y="3692347"/>
                    <a:pt x="124460" y="3692347"/>
                  </a:cubicBezTo>
                  <a:lnTo>
                    <a:pt x="14360496" y="3692347"/>
                  </a:lnTo>
                  <a:cubicBezTo>
                    <a:pt x="14429076" y="3692347"/>
                    <a:pt x="14484956" y="3636466"/>
                    <a:pt x="14484956" y="3567886"/>
                  </a:cubicBezTo>
                  <a:lnTo>
                    <a:pt x="14484956" y="124460"/>
                  </a:lnTo>
                  <a:cubicBezTo>
                    <a:pt x="14484956" y="55880"/>
                    <a:pt x="14429076" y="0"/>
                    <a:pt x="1436049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8935301" y="2377239"/>
            <a:ext cx="3406241" cy="41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Declaração da classe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6449121">
            <a:off x="7805343" y="2423539"/>
            <a:ext cx="1027915" cy="743953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2702283" y="9067800"/>
            <a:ext cx="5585717" cy="121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10088"/>
              </a:lnSpc>
              <a:spcBef>
                <a:spcPct val="0"/>
              </a:spcBef>
            </a:pPr>
            <a:r>
              <a:rPr lang="en-US" sz="6725">
                <a:solidFill>
                  <a:srgbClr val="494949"/>
                </a:solidFill>
                <a:latin typeface="Garet Bold"/>
              </a:rPr>
              <a:t>CLASSE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52525"/>
            <a:ext cx="3344694" cy="101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22"/>
              </a:lnSpc>
            </a:pPr>
            <a:r>
              <a:rPr lang="en-US" sz="7422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033869" y="2910509"/>
            <a:ext cx="5907905" cy="4642698"/>
            <a:chOff x="0" y="0"/>
            <a:chExt cx="1017331" cy="7994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17331" cy="799465"/>
            </a:xfrm>
            <a:custGeom>
              <a:avLst/>
              <a:gdLst/>
              <a:ahLst/>
              <a:cxnLst/>
              <a:rect l="l" t="t" r="r" b="b"/>
              <a:pathLst>
                <a:path w="1017331" h="799465">
                  <a:moveTo>
                    <a:pt x="0" y="0"/>
                  </a:moveTo>
                  <a:lnTo>
                    <a:pt x="1017331" y="0"/>
                  </a:lnTo>
                  <a:lnTo>
                    <a:pt x="1017331" y="799465"/>
                  </a:lnTo>
                  <a:lnTo>
                    <a:pt x="0" y="79946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276962" y="2733794"/>
            <a:ext cx="5977168" cy="4640703"/>
            <a:chOff x="0" y="0"/>
            <a:chExt cx="1029258" cy="79912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29258" cy="799121"/>
            </a:xfrm>
            <a:custGeom>
              <a:avLst/>
              <a:gdLst/>
              <a:ahLst/>
              <a:cxnLst/>
              <a:rect l="l" t="t" r="r" b="b"/>
              <a:pathLst>
                <a:path w="1029258" h="799121">
                  <a:moveTo>
                    <a:pt x="0" y="0"/>
                  </a:moveTo>
                  <a:lnTo>
                    <a:pt x="1029258" y="0"/>
                  </a:lnTo>
                  <a:lnTo>
                    <a:pt x="1029258" y="799121"/>
                  </a:lnTo>
                  <a:lnTo>
                    <a:pt x="0" y="799121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276962" y="2733794"/>
            <a:ext cx="5977168" cy="489783"/>
            <a:chOff x="0" y="0"/>
            <a:chExt cx="1409504" cy="1154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09504" cy="115498"/>
            </a:xfrm>
            <a:custGeom>
              <a:avLst/>
              <a:gdLst/>
              <a:ahLst/>
              <a:cxnLst/>
              <a:rect l="l" t="t" r="r" b="b"/>
              <a:pathLst>
                <a:path w="1409504" h="115498">
                  <a:moveTo>
                    <a:pt x="0" y="0"/>
                  </a:moveTo>
                  <a:lnTo>
                    <a:pt x="1409504" y="0"/>
                  </a:lnTo>
                  <a:lnTo>
                    <a:pt x="1409504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6401855" y="2850762"/>
            <a:ext cx="781487" cy="255847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6610160" y="3317907"/>
            <a:ext cx="5331614" cy="3683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2"/>
              </a:lnSpc>
            </a:pPr>
            <a:r>
              <a:rPr lang="en-US" sz="3494">
                <a:solidFill>
                  <a:srgbClr val="2DBEB1"/>
                </a:solidFill>
                <a:latin typeface="Fira Code"/>
              </a:rPr>
              <a:t>class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Livro {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titulo: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autor: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categoria: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ano: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number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}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1804494" y="4858917"/>
            <a:ext cx="3619815" cy="922724"/>
            <a:chOff x="0" y="0"/>
            <a:chExt cx="14484956" cy="3692346"/>
          </a:xfrm>
        </p:grpSpPr>
        <p:sp>
          <p:nvSpPr>
            <p:cNvPr id="15" name="Freeform 15"/>
            <p:cNvSpPr/>
            <p:nvPr/>
          </p:nvSpPr>
          <p:spPr>
            <a:xfrm>
              <a:off x="31750" y="31750"/>
              <a:ext cx="14421456" cy="3628846"/>
            </a:xfrm>
            <a:custGeom>
              <a:avLst/>
              <a:gdLst/>
              <a:ahLst/>
              <a:cxnLst/>
              <a:rect l="l" t="t" r="r" b="b"/>
              <a:pathLst>
                <a:path w="14421456" h="3628846">
                  <a:moveTo>
                    <a:pt x="14328746" y="3628846"/>
                  </a:moveTo>
                  <a:lnTo>
                    <a:pt x="92710" y="3628846"/>
                  </a:lnTo>
                  <a:cubicBezTo>
                    <a:pt x="41910" y="3628846"/>
                    <a:pt x="0" y="3586936"/>
                    <a:pt x="0" y="353613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4327476" y="0"/>
                  </a:lnTo>
                  <a:cubicBezTo>
                    <a:pt x="14378276" y="0"/>
                    <a:pt x="14420186" y="41910"/>
                    <a:pt x="14420186" y="92710"/>
                  </a:cubicBezTo>
                  <a:lnTo>
                    <a:pt x="14420186" y="3534866"/>
                  </a:lnTo>
                  <a:cubicBezTo>
                    <a:pt x="14421456" y="3586936"/>
                    <a:pt x="14379546" y="3628846"/>
                    <a:pt x="14328746" y="3628846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14484956" cy="3692347"/>
            </a:xfrm>
            <a:custGeom>
              <a:avLst/>
              <a:gdLst/>
              <a:ahLst/>
              <a:cxnLst/>
              <a:rect l="l" t="t" r="r" b="b"/>
              <a:pathLst>
                <a:path w="14484956" h="3692347">
                  <a:moveTo>
                    <a:pt x="14360496" y="59690"/>
                  </a:moveTo>
                  <a:cubicBezTo>
                    <a:pt x="14396056" y="59690"/>
                    <a:pt x="14425265" y="88900"/>
                    <a:pt x="14425265" y="124460"/>
                  </a:cubicBezTo>
                  <a:lnTo>
                    <a:pt x="14425265" y="3567886"/>
                  </a:lnTo>
                  <a:cubicBezTo>
                    <a:pt x="14425265" y="3603447"/>
                    <a:pt x="14396056" y="3632657"/>
                    <a:pt x="14360496" y="3632657"/>
                  </a:cubicBezTo>
                  <a:lnTo>
                    <a:pt x="124460" y="3632657"/>
                  </a:lnTo>
                  <a:cubicBezTo>
                    <a:pt x="88900" y="3632657"/>
                    <a:pt x="59690" y="3603447"/>
                    <a:pt x="59690" y="356788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4360496" y="59690"/>
                  </a:lnTo>
                  <a:moveTo>
                    <a:pt x="1436049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567886"/>
                  </a:lnTo>
                  <a:cubicBezTo>
                    <a:pt x="0" y="3636466"/>
                    <a:pt x="55880" y="3692347"/>
                    <a:pt x="124460" y="3692347"/>
                  </a:cubicBezTo>
                  <a:lnTo>
                    <a:pt x="14360496" y="3692347"/>
                  </a:lnTo>
                  <a:cubicBezTo>
                    <a:pt x="14429076" y="3692347"/>
                    <a:pt x="14484956" y="3636466"/>
                    <a:pt x="14484956" y="3567886"/>
                  </a:cubicBezTo>
                  <a:lnTo>
                    <a:pt x="14484956" y="124460"/>
                  </a:lnTo>
                  <a:cubicBezTo>
                    <a:pt x="14484956" y="55880"/>
                    <a:pt x="14429076" y="0"/>
                    <a:pt x="1436049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11911281" y="5073040"/>
            <a:ext cx="3406241" cy="41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Definição de atributos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8828514" y="2163116"/>
            <a:ext cx="3619815" cy="922724"/>
            <a:chOff x="0" y="0"/>
            <a:chExt cx="14484956" cy="3692346"/>
          </a:xfrm>
        </p:grpSpPr>
        <p:sp>
          <p:nvSpPr>
            <p:cNvPr id="19" name="Freeform 19"/>
            <p:cNvSpPr/>
            <p:nvPr/>
          </p:nvSpPr>
          <p:spPr>
            <a:xfrm>
              <a:off x="31750" y="31750"/>
              <a:ext cx="14421456" cy="3628846"/>
            </a:xfrm>
            <a:custGeom>
              <a:avLst/>
              <a:gdLst/>
              <a:ahLst/>
              <a:cxnLst/>
              <a:rect l="l" t="t" r="r" b="b"/>
              <a:pathLst>
                <a:path w="14421456" h="3628846">
                  <a:moveTo>
                    <a:pt x="14328746" y="3628846"/>
                  </a:moveTo>
                  <a:lnTo>
                    <a:pt x="92710" y="3628846"/>
                  </a:lnTo>
                  <a:cubicBezTo>
                    <a:pt x="41910" y="3628846"/>
                    <a:pt x="0" y="3586936"/>
                    <a:pt x="0" y="353613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4327476" y="0"/>
                  </a:lnTo>
                  <a:cubicBezTo>
                    <a:pt x="14378276" y="0"/>
                    <a:pt x="14420186" y="41910"/>
                    <a:pt x="14420186" y="92710"/>
                  </a:cubicBezTo>
                  <a:lnTo>
                    <a:pt x="14420186" y="3534866"/>
                  </a:lnTo>
                  <a:cubicBezTo>
                    <a:pt x="14421456" y="3586936"/>
                    <a:pt x="14379546" y="3628846"/>
                    <a:pt x="14328746" y="3628846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14484956" cy="3692347"/>
            </a:xfrm>
            <a:custGeom>
              <a:avLst/>
              <a:gdLst/>
              <a:ahLst/>
              <a:cxnLst/>
              <a:rect l="l" t="t" r="r" b="b"/>
              <a:pathLst>
                <a:path w="14484956" h="3692347">
                  <a:moveTo>
                    <a:pt x="14360496" y="59690"/>
                  </a:moveTo>
                  <a:cubicBezTo>
                    <a:pt x="14396056" y="59690"/>
                    <a:pt x="14425265" y="88900"/>
                    <a:pt x="14425265" y="124460"/>
                  </a:cubicBezTo>
                  <a:lnTo>
                    <a:pt x="14425265" y="3567886"/>
                  </a:lnTo>
                  <a:cubicBezTo>
                    <a:pt x="14425265" y="3603447"/>
                    <a:pt x="14396056" y="3632657"/>
                    <a:pt x="14360496" y="3632657"/>
                  </a:cubicBezTo>
                  <a:lnTo>
                    <a:pt x="124460" y="3632657"/>
                  </a:lnTo>
                  <a:cubicBezTo>
                    <a:pt x="88900" y="3632657"/>
                    <a:pt x="59690" y="3603447"/>
                    <a:pt x="59690" y="356788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4360496" y="59690"/>
                  </a:lnTo>
                  <a:moveTo>
                    <a:pt x="14360496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567886"/>
                  </a:lnTo>
                  <a:cubicBezTo>
                    <a:pt x="0" y="3636466"/>
                    <a:pt x="55880" y="3692347"/>
                    <a:pt x="124460" y="3692347"/>
                  </a:cubicBezTo>
                  <a:lnTo>
                    <a:pt x="14360496" y="3692347"/>
                  </a:lnTo>
                  <a:cubicBezTo>
                    <a:pt x="14429076" y="3692347"/>
                    <a:pt x="14484956" y="3636466"/>
                    <a:pt x="14484956" y="3567886"/>
                  </a:cubicBezTo>
                  <a:lnTo>
                    <a:pt x="14484956" y="124460"/>
                  </a:lnTo>
                  <a:cubicBezTo>
                    <a:pt x="14484956" y="55880"/>
                    <a:pt x="14429076" y="0"/>
                    <a:pt x="14360496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8935301" y="2377239"/>
            <a:ext cx="3406241" cy="41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Declaração da classe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6449121">
            <a:off x="7805343" y="2423539"/>
            <a:ext cx="1027915" cy="743953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9711755">
            <a:off x="11135958" y="4258036"/>
            <a:ext cx="1027915" cy="743953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12702283" y="9067800"/>
            <a:ext cx="5585717" cy="121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10088"/>
              </a:lnSpc>
              <a:spcBef>
                <a:spcPct val="0"/>
              </a:spcBef>
            </a:pPr>
            <a:r>
              <a:rPr lang="en-US" sz="6725">
                <a:solidFill>
                  <a:srgbClr val="494949"/>
                </a:solidFill>
                <a:latin typeface="Garet Bold"/>
              </a:rPr>
              <a:t>CLASSE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52525"/>
            <a:ext cx="3344694" cy="101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22"/>
              </a:lnSpc>
            </a:pPr>
            <a:r>
              <a:rPr lang="en-US" sz="7422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278076" y="3518841"/>
            <a:ext cx="5907905" cy="4642698"/>
            <a:chOff x="0" y="0"/>
            <a:chExt cx="1017331" cy="7994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17331" cy="799465"/>
            </a:xfrm>
            <a:custGeom>
              <a:avLst/>
              <a:gdLst/>
              <a:ahLst/>
              <a:cxnLst/>
              <a:rect l="l" t="t" r="r" b="b"/>
              <a:pathLst>
                <a:path w="1017331" h="799465">
                  <a:moveTo>
                    <a:pt x="0" y="0"/>
                  </a:moveTo>
                  <a:lnTo>
                    <a:pt x="1017331" y="0"/>
                  </a:lnTo>
                  <a:lnTo>
                    <a:pt x="1017331" y="799465"/>
                  </a:lnTo>
                  <a:lnTo>
                    <a:pt x="0" y="79946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2521169" y="3342126"/>
            <a:ext cx="5977168" cy="4640703"/>
            <a:chOff x="0" y="0"/>
            <a:chExt cx="1029258" cy="79912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29258" cy="799121"/>
            </a:xfrm>
            <a:custGeom>
              <a:avLst/>
              <a:gdLst/>
              <a:ahLst/>
              <a:cxnLst/>
              <a:rect l="l" t="t" r="r" b="b"/>
              <a:pathLst>
                <a:path w="1029258" h="799121">
                  <a:moveTo>
                    <a:pt x="0" y="0"/>
                  </a:moveTo>
                  <a:lnTo>
                    <a:pt x="1029258" y="0"/>
                  </a:lnTo>
                  <a:lnTo>
                    <a:pt x="1029258" y="799121"/>
                  </a:lnTo>
                  <a:lnTo>
                    <a:pt x="0" y="799121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21169" y="3342126"/>
            <a:ext cx="5977168" cy="489783"/>
            <a:chOff x="0" y="0"/>
            <a:chExt cx="1409504" cy="1154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409504" cy="115498"/>
            </a:xfrm>
            <a:custGeom>
              <a:avLst/>
              <a:gdLst/>
              <a:ahLst/>
              <a:cxnLst/>
              <a:rect l="l" t="t" r="r" b="b"/>
              <a:pathLst>
                <a:path w="1409504" h="115498">
                  <a:moveTo>
                    <a:pt x="0" y="0"/>
                  </a:moveTo>
                  <a:lnTo>
                    <a:pt x="1409504" y="0"/>
                  </a:lnTo>
                  <a:lnTo>
                    <a:pt x="1409504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2646063" y="3459095"/>
            <a:ext cx="781487" cy="255847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2854367" y="3926239"/>
            <a:ext cx="5331614" cy="3683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2"/>
              </a:lnSpc>
            </a:pPr>
            <a:r>
              <a:rPr lang="en-US" sz="3494">
                <a:solidFill>
                  <a:srgbClr val="2DBEB1"/>
                </a:solidFill>
                <a:latin typeface="Fira Code"/>
              </a:rPr>
              <a:t>class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Livro {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titulo: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autor: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categoria: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ano: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number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}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1095752" y="3836232"/>
            <a:ext cx="4842374" cy="3373134"/>
            <a:chOff x="0" y="0"/>
            <a:chExt cx="833849" cy="58084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33849" cy="580848"/>
            </a:xfrm>
            <a:custGeom>
              <a:avLst/>
              <a:gdLst/>
              <a:ahLst/>
              <a:cxnLst/>
              <a:rect l="l" t="t" r="r" b="b"/>
              <a:pathLst>
                <a:path w="833849" h="580848">
                  <a:moveTo>
                    <a:pt x="0" y="0"/>
                  </a:moveTo>
                  <a:lnTo>
                    <a:pt x="833849" y="0"/>
                  </a:lnTo>
                  <a:lnTo>
                    <a:pt x="833849" y="580848"/>
                  </a:lnTo>
                  <a:lnTo>
                    <a:pt x="0" y="580848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1312396" y="3659517"/>
            <a:ext cx="4866300" cy="3344690"/>
            <a:chOff x="0" y="0"/>
            <a:chExt cx="837969" cy="57595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37969" cy="575950"/>
            </a:xfrm>
            <a:custGeom>
              <a:avLst/>
              <a:gdLst/>
              <a:ahLst/>
              <a:cxnLst/>
              <a:rect l="l" t="t" r="r" b="b"/>
              <a:pathLst>
                <a:path w="837969" h="575950">
                  <a:moveTo>
                    <a:pt x="0" y="0"/>
                  </a:moveTo>
                  <a:lnTo>
                    <a:pt x="837969" y="0"/>
                  </a:lnTo>
                  <a:lnTo>
                    <a:pt x="837969" y="575950"/>
                  </a:lnTo>
                  <a:lnTo>
                    <a:pt x="0" y="575950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1312396" y="3659517"/>
            <a:ext cx="4866300" cy="489783"/>
            <a:chOff x="0" y="0"/>
            <a:chExt cx="1147545" cy="11549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147545" cy="115498"/>
            </a:xfrm>
            <a:custGeom>
              <a:avLst/>
              <a:gdLst/>
              <a:ahLst/>
              <a:cxnLst/>
              <a:rect l="l" t="t" r="r" b="b"/>
              <a:pathLst>
                <a:path w="1147545" h="115498">
                  <a:moveTo>
                    <a:pt x="0" y="0"/>
                  </a:moveTo>
                  <a:lnTo>
                    <a:pt x="1147545" y="0"/>
                  </a:lnTo>
                  <a:lnTo>
                    <a:pt x="1147545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23" name="Picture 23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11437289" y="3776485"/>
            <a:ext cx="781487" cy="255847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11645594" y="4243630"/>
            <a:ext cx="4292533" cy="2444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2"/>
              </a:lnSpc>
            </a:pPr>
            <a:r>
              <a:rPr lang="en-US" sz="3494">
                <a:solidFill>
                  <a:srgbClr val="2DBEB1"/>
                </a:solidFill>
                <a:latin typeface="Fira Code"/>
              </a:rPr>
              <a:t>class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Autor {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nome: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cpf: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}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702283" y="9067800"/>
            <a:ext cx="5585717" cy="121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10088"/>
              </a:lnSpc>
              <a:spcBef>
                <a:spcPct val="0"/>
              </a:spcBef>
            </a:pPr>
            <a:r>
              <a:rPr lang="en-US" sz="6725">
                <a:solidFill>
                  <a:srgbClr val="494949"/>
                </a:solidFill>
                <a:latin typeface="Garet Bold"/>
              </a:rPr>
              <a:t>CLASSE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52525"/>
            <a:ext cx="3344694" cy="101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22"/>
              </a:lnSpc>
            </a:pPr>
            <a:r>
              <a:rPr lang="en-US" sz="7422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1095752" y="3836232"/>
            <a:ext cx="4842374" cy="3373134"/>
            <a:chOff x="0" y="0"/>
            <a:chExt cx="833849" cy="5808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33849" cy="580848"/>
            </a:xfrm>
            <a:custGeom>
              <a:avLst/>
              <a:gdLst/>
              <a:ahLst/>
              <a:cxnLst/>
              <a:rect l="l" t="t" r="r" b="b"/>
              <a:pathLst>
                <a:path w="833849" h="580848">
                  <a:moveTo>
                    <a:pt x="0" y="0"/>
                  </a:moveTo>
                  <a:lnTo>
                    <a:pt x="833849" y="0"/>
                  </a:lnTo>
                  <a:lnTo>
                    <a:pt x="833849" y="580848"/>
                  </a:lnTo>
                  <a:lnTo>
                    <a:pt x="0" y="580848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1312396" y="3659517"/>
            <a:ext cx="4866300" cy="3344690"/>
            <a:chOff x="0" y="0"/>
            <a:chExt cx="837969" cy="5759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37969" cy="575950"/>
            </a:xfrm>
            <a:custGeom>
              <a:avLst/>
              <a:gdLst/>
              <a:ahLst/>
              <a:cxnLst/>
              <a:rect l="l" t="t" r="r" b="b"/>
              <a:pathLst>
                <a:path w="837969" h="575950">
                  <a:moveTo>
                    <a:pt x="0" y="0"/>
                  </a:moveTo>
                  <a:lnTo>
                    <a:pt x="837969" y="0"/>
                  </a:lnTo>
                  <a:lnTo>
                    <a:pt x="837969" y="575950"/>
                  </a:lnTo>
                  <a:lnTo>
                    <a:pt x="0" y="575950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1312396" y="3659517"/>
            <a:ext cx="4866300" cy="489783"/>
            <a:chOff x="0" y="0"/>
            <a:chExt cx="1147545" cy="1154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47545" cy="115498"/>
            </a:xfrm>
            <a:custGeom>
              <a:avLst/>
              <a:gdLst/>
              <a:ahLst/>
              <a:cxnLst/>
              <a:rect l="l" t="t" r="r" b="b"/>
              <a:pathLst>
                <a:path w="1147545" h="115498">
                  <a:moveTo>
                    <a:pt x="0" y="0"/>
                  </a:moveTo>
                  <a:lnTo>
                    <a:pt x="1147545" y="0"/>
                  </a:lnTo>
                  <a:lnTo>
                    <a:pt x="1147545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11437289" y="3776485"/>
            <a:ext cx="781487" cy="255847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1645594" y="4243630"/>
            <a:ext cx="4292533" cy="24448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2"/>
              </a:lnSpc>
            </a:pPr>
            <a:r>
              <a:rPr lang="en-US" sz="3494">
                <a:solidFill>
                  <a:srgbClr val="2DBEB1"/>
                </a:solidFill>
                <a:latin typeface="Fira Code"/>
              </a:rPr>
              <a:t>class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Autor {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nome: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cpf: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}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2278076" y="3518841"/>
            <a:ext cx="5907905" cy="4642698"/>
            <a:chOff x="0" y="0"/>
            <a:chExt cx="1017331" cy="79946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17331" cy="799465"/>
            </a:xfrm>
            <a:custGeom>
              <a:avLst/>
              <a:gdLst/>
              <a:ahLst/>
              <a:cxnLst/>
              <a:rect l="l" t="t" r="r" b="b"/>
              <a:pathLst>
                <a:path w="1017331" h="799465">
                  <a:moveTo>
                    <a:pt x="0" y="0"/>
                  </a:moveTo>
                  <a:lnTo>
                    <a:pt x="1017331" y="0"/>
                  </a:lnTo>
                  <a:lnTo>
                    <a:pt x="1017331" y="799465"/>
                  </a:lnTo>
                  <a:lnTo>
                    <a:pt x="0" y="79946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521169" y="3342126"/>
            <a:ext cx="5977168" cy="4640703"/>
            <a:chOff x="0" y="0"/>
            <a:chExt cx="1029258" cy="79912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029258" cy="799121"/>
            </a:xfrm>
            <a:custGeom>
              <a:avLst/>
              <a:gdLst/>
              <a:ahLst/>
              <a:cxnLst/>
              <a:rect l="l" t="t" r="r" b="b"/>
              <a:pathLst>
                <a:path w="1029258" h="799121">
                  <a:moveTo>
                    <a:pt x="0" y="0"/>
                  </a:moveTo>
                  <a:lnTo>
                    <a:pt x="1029258" y="0"/>
                  </a:lnTo>
                  <a:lnTo>
                    <a:pt x="1029258" y="799121"/>
                  </a:lnTo>
                  <a:lnTo>
                    <a:pt x="0" y="799121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2521169" y="3342126"/>
            <a:ext cx="5977168" cy="489783"/>
            <a:chOff x="0" y="0"/>
            <a:chExt cx="1409504" cy="11549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409504" cy="115498"/>
            </a:xfrm>
            <a:custGeom>
              <a:avLst/>
              <a:gdLst/>
              <a:ahLst/>
              <a:cxnLst/>
              <a:rect l="l" t="t" r="r" b="b"/>
              <a:pathLst>
                <a:path w="1409504" h="115498">
                  <a:moveTo>
                    <a:pt x="0" y="0"/>
                  </a:moveTo>
                  <a:lnTo>
                    <a:pt x="1409504" y="0"/>
                  </a:lnTo>
                  <a:lnTo>
                    <a:pt x="1409504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23" name="Picture 23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2646063" y="3459095"/>
            <a:ext cx="781487" cy="255847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2854367" y="3926239"/>
            <a:ext cx="5331614" cy="3683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2"/>
              </a:lnSpc>
            </a:pPr>
            <a:r>
              <a:rPr lang="en-US" sz="3494">
                <a:solidFill>
                  <a:srgbClr val="2DBEB1"/>
                </a:solidFill>
                <a:latin typeface="Fira Code"/>
              </a:rPr>
              <a:t>class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Livro {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titulo: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autor: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Autor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categoria: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string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E8CFE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ano:</a:t>
            </a:r>
            <a:r>
              <a:rPr lang="en-US" sz="3494">
                <a:solidFill>
                  <a:srgbClr val="FE8CFE"/>
                </a:solidFill>
                <a:latin typeface="Fira Code"/>
              </a:rPr>
              <a:t>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number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}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7475937" y="5404486"/>
            <a:ext cx="4352096" cy="922724"/>
            <a:chOff x="0" y="0"/>
            <a:chExt cx="17415230" cy="3692346"/>
          </a:xfrm>
        </p:grpSpPr>
        <p:sp>
          <p:nvSpPr>
            <p:cNvPr id="26" name="Freeform 26"/>
            <p:cNvSpPr/>
            <p:nvPr/>
          </p:nvSpPr>
          <p:spPr>
            <a:xfrm>
              <a:off x="31750" y="31750"/>
              <a:ext cx="17351730" cy="3628846"/>
            </a:xfrm>
            <a:custGeom>
              <a:avLst/>
              <a:gdLst/>
              <a:ahLst/>
              <a:cxnLst/>
              <a:rect l="l" t="t" r="r" b="b"/>
              <a:pathLst>
                <a:path w="17351730" h="3628846">
                  <a:moveTo>
                    <a:pt x="17259019" y="3628846"/>
                  </a:moveTo>
                  <a:lnTo>
                    <a:pt x="92710" y="3628846"/>
                  </a:lnTo>
                  <a:cubicBezTo>
                    <a:pt x="41910" y="3628846"/>
                    <a:pt x="0" y="3586936"/>
                    <a:pt x="0" y="353613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7257750" y="0"/>
                  </a:lnTo>
                  <a:cubicBezTo>
                    <a:pt x="17308550" y="0"/>
                    <a:pt x="17350460" y="41910"/>
                    <a:pt x="17350460" y="92710"/>
                  </a:cubicBezTo>
                  <a:lnTo>
                    <a:pt x="17350460" y="3534866"/>
                  </a:lnTo>
                  <a:cubicBezTo>
                    <a:pt x="17351730" y="3586936"/>
                    <a:pt x="17309819" y="3628846"/>
                    <a:pt x="17259019" y="3628846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17415230" cy="3692347"/>
            </a:xfrm>
            <a:custGeom>
              <a:avLst/>
              <a:gdLst/>
              <a:ahLst/>
              <a:cxnLst/>
              <a:rect l="l" t="t" r="r" b="b"/>
              <a:pathLst>
                <a:path w="17415230" h="3692347">
                  <a:moveTo>
                    <a:pt x="17290769" y="59690"/>
                  </a:moveTo>
                  <a:cubicBezTo>
                    <a:pt x="17326330" y="59690"/>
                    <a:pt x="17355541" y="88900"/>
                    <a:pt x="17355541" y="124460"/>
                  </a:cubicBezTo>
                  <a:lnTo>
                    <a:pt x="17355541" y="3567886"/>
                  </a:lnTo>
                  <a:cubicBezTo>
                    <a:pt x="17355541" y="3603447"/>
                    <a:pt x="17326330" y="3632657"/>
                    <a:pt x="17290769" y="3632657"/>
                  </a:cubicBezTo>
                  <a:lnTo>
                    <a:pt x="124460" y="3632657"/>
                  </a:lnTo>
                  <a:cubicBezTo>
                    <a:pt x="88900" y="3632657"/>
                    <a:pt x="59690" y="3603447"/>
                    <a:pt x="59690" y="356788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7290769" y="59690"/>
                  </a:lnTo>
                  <a:moveTo>
                    <a:pt x="17290769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3567886"/>
                  </a:lnTo>
                  <a:cubicBezTo>
                    <a:pt x="0" y="3636466"/>
                    <a:pt x="55880" y="3692347"/>
                    <a:pt x="124460" y="3692347"/>
                  </a:cubicBezTo>
                  <a:lnTo>
                    <a:pt x="17290769" y="3692347"/>
                  </a:lnTo>
                  <a:cubicBezTo>
                    <a:pt x="17359350" y="3692347"/>
                    <a:pt x="17415230" y="3636466"/>
                    <a:pt x="17415230" y="3567886"/>
                  </a:cubicBezTo>
                  <a:lnTo>
                    <a:pt x="17415230" y="124460"/>
                  </a:lnTo>
                  <a:cubicBezTo>
                    <a:pt x="17415230" y="55880"/>
                    <a:pt x="17359350" y="0"/>
                    <a:pt x="17290769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8" name="TextBox 28"/>
          <p:cNvSpPr txBox="1"/>
          <p:nvPr/>
        </p:nvSpPr>
        <p:spPr>
          <a:xfrm>
            <a:off x="7620550" y="5618609"/>
            <a:ext cx="4062870" cy="418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07"/>
              </a:lnSpc>
              <a:spcBef>
                <a:spcPct val="0"/>
              </a:spcBef>
            </a:pPr>
            <a:r>
              <a:rPr lang="en-US" sz="2271">
                <a:solidFill>
                  <a:srgbClr val="000000"/>
                </a:solidFill>
                <a:latin typeface="Montserrat"/>
              </a:rPr>
              <a:t>Classes como tipo de dado</a:t>
            </a:r>
          </a:p>
        </p:txBody>
      </p:sp>
      <p:pic>
        <p:nvPicPr>
          <p:cNvPr id="29" name="Picture 2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9711755">
            <a:off x="6807401" y="4803605"/>
            <a:ext cx="1027915" cy="743953"/>
          </a:xfrm>
          <a:prstGeom prst="rect">
            <a:avLst/>
          </a:prstGeom>
        </p:spPr>
      </p:pic>
      <p:sp>
        <p:nvSpPr>
          <p:cNvPr id="30" name="TextBox 30"/>
          <p:cNvSpPr txBox="1"/>
          <p:nvPr/>
        </p:nvSpPr>
        <p:spPr>
          <a:xfrm>
            <a:off x="12702283" y="9067800"/>
            <a:ext cx="5585717" cy="121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10088"/>
              </a:lnSpc>
              <a:spcBef>
                <a:spcPct val="0"/>
              </a:spcBef>
            </a:pPr>
            <a:r>
              <a:rPr lang="en-US" sz="6725">
                <a:solidFill>
                  <a:srgbClr val="494949"/>
                </a:solidFill>
                <a:latin typeface="Garet Bold"/>
              </a:rPr>
              <a:t>CLASSE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52525"/>
            <a:ext cx="3344694" cy="1010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22"/>
              </a:lnSpc>
            </a:pPr>
            <a:r>
              <a:rPr lang="en-US" sz="7422">
                <a:solidFill>
                  <a:srgbClr val="B91646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5685156" y="1753998"/>
            <a:ext cx="6678935" cy="6955719"/>
            <a:chOff x="0" y="0"/>
            <a:chExt cx="1150101" cy="119776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50101" cy="1197763"/>
            </a:xfrm>
            <a:custGeom>
              <a:avLst/>
              <a:gdLst/>
              <a:ahLst/>
              <a:cxnLst/>
              <a:rect l="l" t="t" r="r" b="b"/>
              <a:pathLst>
                <a:path w="1150101" h="1197763">
                  <a:moveTo>
                    <a:pt x="0" y="0"/>
                  </a:moveTo>
                  <a:lnTo>
                    <a:pt x="1150101" y="0"/>
                  </a:lnTo>
                  <a:lnTo>
                    <a:pt x="1150101" y="1197763"/>
                  </a:lnTo>
                  <a:lnTo>
                    <a:pt x="0" y="119776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901800" y="1577283"/>
            <a:ext cx="6701044" cy="6979010"/>
            <a:chOff x="0" y="0"/>
            <a:chExt cx="1153908" cy="12017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153908" cy="1201774"/>
            </a:xfrm>
            <a:custGeom>
              <a:avLst/>
              <a:gdLst/>
              <a:ahLst/>
              <a:cxnLst/>
              <a:rect l="l" t="t" r="r" b="b"/>
              <a:pathLst>
                <a:path w="1153908" h="1201774">
                  <a:moveTo>
                    <a:pt x="0" y="0"/>
                  </a:moveTo>
                  <a:lnTo>
                    <a:pt x="1153908" y="0"/>
                  </a:lnTo>
                  <a:lnTo>
                    <a:pt x="1153908" y="1201774"/>
                  </a:lnTo>
                  <a:lnTo>
                    <a:pt x="0" y="1201774"/>
                  </a:lnTo>
                  <a:close/>
                </a:path>
              </a:pathLst>
            </a:custGeom>
            <a:solidFill>
              <a:srgbClr val="4C618A"/>
            </a:solidFill>
            <a:ln w="57150">
              <a:solidFill>
                <a:srgbClr val="000000"/>
              </a:solidFill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5901800" y="1577283"/>
            <a:ext cx="6701044" cy="489783"/>
            <a:chOff x="0" y="0"/>
            <a:chExt cx="1580205" cy="1154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580205" cy="115498"/>
            </a:xfrm>
            <a:custGeom>
              <a:avLst/>
              <a:gdLst/>
              <a:ahLst/>
              <a:cxnLst/>
              <a:rect l="l" t="t" r="r" b="b"/>
              <a:pathLst>
                <a:path w="1580205" h="115498">
                  <a:moveTo>
                    <a:pt x="0" y="0"/>
                  </a:moveTo>
                  <a:lnTo>
                    <a:pt x="1580205" y="0"/>
                  </a:lnTo>
                  <a:lnTo>
                    <a:pt x="1580205" y="115498"/>
                  </a:lnTo>
                  <a:lnTo>
                    <a:pt x="0" y="115498"/>
                  </a:lnTo>
                  <a:close/>
                </a:path>
              </a:pathLst>
            </a:custGeom>
            <a:solidFill>
              <a:srgbClr val="FFFFFF"/>
            </a:solidFill>
            <a:ln w="57150">
              <a:solidFill>
                <a:srgbClr val="000000"/>
              </a:solidFill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812800" cy="8890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07"/>
                </a:lnSpc>
              </a:pPr>
              <a:endParaRPr/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2"/>
          <a:srcRect t="25116" r="5098" b="33458"/>
          <a:stretch>
            <a:fillRect/>
          </a:stretch>
        </p:blipFill>
        <p:spPr>
          <a:xfrm>
            <a:off x="6026693" y="1694251"/>
            <a:ext cx="781487" cy="255847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6234998" y="2161396"/>
            <a:ext cx="6269505" cy="6159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2"/>
              </a:lnSpc>
            </a:pPr>
            <a:r>
              <a:rPr lang="en-US" sz="3494">
                <a:solidFill>
                  <a:srgbClr val="2DBEB1"/>
                </a:solidFill>
                <a:latin typeface="Fira Code"/>
              </a:rPr>
              <a:t>let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autor1 =</a:t>
            </a:r>
            <a:r>
              <a:rPr lang="en-US" sz="3494">
                <a:solidFill>
                  <a:srgbClr val="2DBEB1"/>
                </a:solidFill>
                <a:latin typeface="Fira Code"/>
              </a:rPr>
              <a:t> new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Autor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(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000000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FFF00"/>
                </a:solidFill>
                <a:latin typeface="Fira Code"/>
              </a:rPr>
              <a:t>"Adroaldo da Silva"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,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000000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FFF00"/>
                </a:solidFill>
                <a:latin typeface="Fira Code"/>
              </a:rPr>
              <a:t>"013.851.920-03"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);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2DBEB1"/>
                </a:solidFill>
                <a:latin typeface="Fira Code"/>
              </a:rPr>
              <a:t>let 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livro1 = </a:t>
            </a:r>
            <a:r>
              <a:rPr lang="en-US" sz="3494">
                <a:solidFill>
                  <a:srgbClr val="2DBEB1"/>
                </a:solidFill>
                <a:latin typeface="Fira Code"/>
              </a:rPr>
              <a:t>new </a:t>
            </a:r>
            <a:r>
              <a:rPr lang="en-US" sz="3494">
                <a:solidFill>
                  <a:srgbClr val="70FEFE"/>
                </a:solidFill>
                <a:latin typeface="Fira Code"/>
              </a:rPr>
              <a:t>Livro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(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000000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FFF00"/>
                </a:solidFill>
                <a:latin typeface="Fira Code"/>
              </a:rPr>
              <a:t>"Um Livro qualquer"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,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  autor1,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  </a:t>
            </a:r>
            <a:r>
              <a:rPr lang="en-US" sz="3494">
                <a:solidFill>
                  <a:srgbClr val="FFFF00"/>
                </a:solidFill>
                <a:latin typeface="Fira Code"/>
              </a:rPr>
              <a:t>"Poesia"</a:t>
            </a:r>
            <a:r>
              <a:rPr lang="en-US" sz="3494">
                <a:solidFill>
                  <a:srgbClr val="FBF3E4"/>
                </a:solidFill>
                <a:latin typeface="Fira Code"/>
              </a:rPr>
              <a:t>,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  2014</a:t>
            </a:r>
          </a:p>
          <a:p>
            <a:pPr>
              <a:lnSpc>
                <a:spcPts val="4892"/>
              </a:lnSpc>
            </a:pPr>
            <a:r>
              <a:rPr lang="en-US" sz="3494">
                <a:solidFill>
                  <a:srgbClr val="FBF3E4"/>
                </a:solidFill>
                <a:latin typeface="Fira Code"/>
              </a:rPr>
              <a:t>);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702283" y="9067800"/>
            <a:ext cx="5585717" cy="121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r">
              <a:lnSpc>
                <a:spcPts val="10088"/>
              </a:lnSpc>
              <a:spcBef>
                <a:spcPct val="0"/>
              </a:spcBef>
            </a:pPr>
            <a:r>
              <a:rPr lang="en-US" sz="6725">
                <a:solidFill>
                  <a:srgbClr val="494949"/>
                </a:solidFill>
                <a:latin typeface="Garet Bold"/>
              </a:rPr>
              <a:t>OBJETO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9626559" y="742863"/>
            <a:ext cx="6464208" cy="8801273"/>
            <a:chOff x="0" y="0"/>
            <a:chExt cx="12685280" cy="17271506"/>
          </a:xfrm>
        </p:grpSpPr>
        <p:sp>
          <p:nvSpPr>
            <p:cNvPr id="3" name="Freeform 3"/>
            <p:cNvSpPr/>
            <p:nvPr/>
          </p:nvSpPr>
          <p:spPr>
            <a:xfrm>
              <a:off x="31750" y="31750"/>
              <a:ext cx="12621780" cy="17208007"/>
            </a:xfrm>
            <a:custGeom>
              <a:avLst/>
              <a:gdLst/>
              <a:ahLst/>
              <a:cxnLst/>
              <a:rect l="l" t="t" r="r" b="b"/>
              <a:pathLst>
                <a:path w="12621780" h="17208007">
                  <a:moveTo>
                    <a:pt x="12529070" y="17208007"/>
                  </a:moveTo>
                  <a:lnTo>
                    <a:pt x="92710" y="17208007"/>
                  </a:lnTo>
                  <a:cubicBezTo>
                    <a:pt x="41910" y="17208007"/>
                    <a:pt x="0" y="17166096"/>
                    <a:pt x="0" y="17115296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12527800" y="0"/>
                  </a:lnTo>
                  <a:cubicBezTo>
                    <a:pt x="12578600" y="0"/>
                    <a:pt x="12620510" y="41910"/>
                    <a:pt x="12620510" y="92710"/>
                  </a:cubicBezTo>
                  <a:lnTo>
                    <a:pt x="12620510" y="17114027"/>
                  </a:lnTo>
                  <a:cubicBezTo>
                    <a:pt x="12621780" y="17166096"/>
                    <a:pt x="12579870" y="17208007"/>
                    <a:pt x="12529070" y="17208007"/>
                  </a:cubicBezTo>
                  <a:close/>
                </a:path>
              </a:pathLst>
            </a:custGeom>
            <a:solidFill>
              <a:srgbClr val="DFD8CA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12685281" cy="17271507"/>
            </a:xfrm>
            <a:custGeom>
              <a:avLst/>
              <a:gdLst/>
              <a:ahLst/>
              <a:cxnLst/>
              <a:rect l="l" t="t" r="r" b="b"/>
              <a:pathLst>
                <a:path w="12685281" h="17271507">
                  <a:moveTo>
                    <a:pt x="12560820" y="59690"/>
                  </a:moveTo>
                  <a:cubicBezTo>
                    <a:pt x="12596380" y="59690"/>
                    <a:pt x="12625591" y="88900"/>
                    <a:pt x="12625591" y="124460"/>
                  </a:cubicBezTo>
                  <a:lnTo>
                    <a:pt x="12625591" y="17147046"/>
                  </a:lnTo>
                  <a:cubicBezTo>
                    <a:pt x="12625591" y="17182607"/>
                    <a:pt x="12596380" y="17211816"/>
                    <a:pt x="12560820" y="17211816"/>
                  </a:cubicBezTo>
                  <a:lnTo>
                    <a:pt x="124460" y="17211816"/>
                  </a:lnTo>
                  <a:cubicBezTo>
                    <a:pt x="88900" y="17211816"/>
                    <a:pt x="59690" y="17182607"/>
                    <a:pt x="59690" y="17147046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12560820" y="59690"/>
                  </a:lnTo>
                  <a:moveTo>
                    <a:pt x="125608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17147046"/>
                  </a:lnTo>
                  <a:cubicBezTo>
                    <a:pt x="0" y="17215627"/>
                    <a:pt x="55880" y="17271507"/>
                    <a:pt x="124460" y="17271507"/>
                  </a:cubicBezTo>
                  <a:lnTo>
                    <a:pt x="12560820" y="17271507"/>
                  </a:lnTo>
                  <a:cubicBezTo>
                    <a:pt x="12629400" y="17271507"/>
                    <a:pt x="12685281" y="17215627"/>
                    <a:pt x="12685281" y="17147046"/>
                  </a:cubicBezTo>
                  <a:lnTo>
                    <a:pt x="12685281" y="124460"/>
                  </a:lnTo>
                  <a:cubicBezTo>
                    <a:pt x="12685281" y="55880"/>
                    <a:pt x="12629400" y="0"/>
                    <a:pt x="125608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AutoShape 5"/>
          <p:cNvSpPr/>
          <p:nvPr/>
        </p:nvSpPr>
        <p:spPr>
          <a:xfrm rot="-5400000">
            <a:off x="6049084" y="5138737"/>
            <a:ext cx="6464208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0175505" y="6888357"/>
            <a:ext cx="6745019" cy="914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64"/>
              </a:lnSpc>
            </a:pPr>
            <a:r>
              <a:rPr lang="en-US" sz="5260">
                <a:solidFill>
                  <a:srgbClr val="000000"/>
                </a:solidFill>
                <a:latin typeface="Bebas Neue Bold"/>
              </a:rPr>
              <a:t>abstração</a:t>
            </a:r>
          </a:p>
        </p:txBody>
      </p:sp>
      <p:grpSp>
        <p:nvGrpSpPr>
          <p:cNvPr id="7" name="Group 7"/>
          <p:cNvGrpSpPr/>
          <p:nvPr/>
        </p:nvGrpSpPr>
        <p:grpSpPr>
          <a:xfrm rot="-5400000">
            <a:off x="9186776" y="5801462"/>
            <a:ext cx="188823" cy="186954"/>
            <a:chOff x="0" y="0"/>
            <a:chExt cx="1008785" cy="998798"/>
          </a:xfrm>
        </p:grpSpPr>
        <p:sp>
          <p:nvSpPr>
            <p:cNvPr id="8" name="Freeform 8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0" name="Group 10"/>
          <p:cNvGrpSpPr/>
          <p:nvPr/>
        </p:nvGrpSpPr>
        <p:grpSpPr>
          <a:xfrm rot="-5400000">
            <a:off x="9186776" y="2795707"/>
            <a:ext cx="188823" cy="186954"/>
            <a:chOff x="0" y="0"/>
            <a:chExt cx="1008785" cy="998798"/>
          </a:xfrm>
        </p:grpSpPr>
        <p:sp>
          <p:nvSpPr>
            <p:cNvPr id="11" name="Freeform 11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0175505" y="2379725"/>
            <a:ext cx="6554384" cy="914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64"/>
              </a:lnSpc>
            </a:pPr>
            <a:r>
              <a:rPr lang="en-US" sz="5260">
                <a:solidFill>
                  <a:srgbClr val="000000"/>
                </a:solidFill>
                <a:latin typeface="Bebas Neue Bold"/>
              </a:rPr>
              <a:t>REvisão </a:t>
            </a:r>
          </a:p>
        </p:txBody>
      </p:sp>
      <p:grpSp>
        <p:nvGrpSpPr>
          <p:cNvPr id="14" name="Group 14"/>
          <p:cNvGrpSpPr/>
          <p:nvPr/>
        </p:nvGrpSpPr>
        <p:grpSpPr>
          <a:xfrm rot="-5400000">
            <a:off x="9186776" y="4298584"/>
            <a:ext cx="188823" cy="186954"/>
            <a:chOff x="0" y="0"/>
            <a:chExt cx="1008785" cy="998798"/>
          </a:xfrm>
        </p:grpSpPr>
        <p:sp>
          <p:nvSpPr>
            <p:cNvPr id="15" name="Freeform 15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10175505" y="3882603"/>
            <a:ext cx="6745019" cy="914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64"/>
              </a:lnSpc>
            </a:pPr>
            <a:r>
              <a:rPr lang="en-US" sz="5260">
                <a:solidFill>
                  <a:srgbClr val="000000"/>
                </a:solidFill>
                <a:latin typeface="Bebas Neue Bold"/>
              </a:rPr>
              <a:t>paradigmas de programação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175505" y="5385480"/>
            <a:ext cx="6745019" cy="914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64"/>
              </a:lnSpc>
            </a:pPr>
            <a:r>
              <a:rPr lang="en-US" sz="5260">
                <a:solidFill>
                  <a:srgbClr val="000000"/>
                </a:solidFill>
                <a:latin typeface="Bebas Neue Bold"/>
              </a:rPr>
              <a:t>orientação a objetos</a:t>
            </a:r>
          </a:p>
        </p:txBody>
      </p:sp>
      <p:grpSp>
        <p:nvGrpSpPr>
          <p:cNvPr id="19" name="Group 19"/>
          <p:cNvGrpSpPr/>
          <p:nvPr/>
        </p:nvGrpSpPr>
        <p:grpSpPr>
          <a:xfrm rot="-5400000">
            <a:off x="9186776" y="7304339"/>
            <a:ext cx="188823" cy="186954"/>
            <a:chOff x="0" y="0"/>
            <a:chExt cx="1008785" cy="998798"/>
          </a:xfrm>
        </p:grpSpPr>
        <p:sp>
          <p:nvSpPr>
            <p:cNvPr id="20" name="Freeform 20"/>
            <p:cNvSpPr/>
            <p:nvPr/>
          </p:nvSpPr>
          <p:spPr>
            <a:xfrm>
              <a:off x="31750" y="31750"/>
              <a:ext cx="945285" cy="935298"/>
            </a:xfrm>
            <a:custGeom>
              <a:avLst/>
              <a:gdLst/>
              <a:ahLst/>
              <a:cxnLst/>
              <a:rect l="l" t="t" r="r" b="b"/>
              <a:pathLst>
                <a:path w="945285" h="935298">
                  <a:moveTo>
                    <a:pt x="852575" y="935298"/>
                  </a:moveTo>
                  <a:lnTo>
                    <a:pt x="92710" y="935298"/>
                  </a:lnTo>
                  <a:cubicBezTo>
                    <a:pt x="41910" y="935298"/>
                    <a:pt x="0" y="893388"/>
                    <a:pt x="0" y="842588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851305" y="0"/>
                  </a:lnTo>
                  <a:cubicBezTo>
                    <a:pt x="902105" y="0"/>
                    <a:pt x="944015" y="41910"/>
                    <a:pt x="944015" y="92710"/>
                  </a:cubicBezTo>
                  <a:lnTo>
                    <a:pt x="944015" y="841318"/>
                  </a:lnTo>
                  <a:cubicBezTo>
                    <a:pt x="945285" y="893388"/>
                    <a:pt x="903375" y="935298"/>
                    <a:pt x="852575" y="935298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1008785" cy="998799"/>
            </a:xfrm>
            <a:custGeom>
              <a:avLst/>
              <a:gdLst/>
              <a:ahLst/>
              <a:cxnLst/>
              <a:rect l="l" t="t" r="r" b="b"/>
              <a:pathLst>
                <a:path w="1008785" h="998799">
                  <a:moveTo>
                    <a:pt x="884325" y="59690"/>
                  </a:moveTo>
                  <a:cubicBezTo>
                    <a:pt x="919885" y="59690"/>
                    <a:pt x="949095" y="88900"/>
                    <a:pt x="949095" y="124460"/>
                  </a:cubicBezTo>
                  <a:lnTo>
                    <a:pt x="949095" y="874338"/>
                  </a:lnTo>
                  <a:cubicBezTo>
                    <a:pt x="949095" y="909899"/>
                    <a:pt x="919885" y="939108"/>
                    <a:pt x="884325" y="939108"/>
                  </a:cubicBezTo>
                  <a:lnTo>
                    <a:pt x="124460" y="939108"/>
                  </a:lnTo>
                  <a:cubicBezTo>
                    <a:pt x="88900" y="939108"/>
                    <a:pt x="59690" y="909899"/>
                    <a:pt x="59690" y="874338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884325" y="59690"/>
                  </a:lnTo>
                  <a:moveTo>
                    <a:pt x="884325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874338"/>
                  </a:lnTo>
                  <a:cubicBezTo>
                    <a:pt x="0" y="942919"/>
                    <a:pt x="55880" y="998799"/>
                    <a:pt x="124460" y="998799"/>
                  </a:cubicBezTo>
                  <a:lnTo>
                    <a:pt x="884325" y="998799"/>
                  </a:lnTo>
                  <a:cubicBezTo>
                    <a:pt x="952905" y="998799"/>
                    <a:pt x="1008785" y="942919"/>
                    <a:pt x="1008785" y="874338"/>
                  </a:cubicBezTo>
                  <a:lnTo>
                    <a:pt x="1008785" y="124460"/>
                  </a:lnTo>
                  <a:cubicBezTo>
                    <a:pt x="1008785" y="55880"/>
                    <a:pt x="952905" y="0"/>
                    <a:pt x="884325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2" name="AutoShape 22"/>
          <p:cNvSpPr/>
          <p:nvPr/>
        </p:nvSpPr>
        <p:spPr>
          <a:xfrm rot="-5400000">
            <a:off x="3648935" y="5133975"/>
            <a:ext cx="8229600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3" name="Group 23"/>
          <p:cNvGrpSpPr/>
          <p:nvPr/>
        </p:nvGrpSpPr>
        <p:grpSpPr>
          <a:xfrm>
            <a:off x="447291" y="2903993"/>
            <a:ext cx="7777430" cy="4479014"/>
            <a:chOff x="0" y="0"/>
            <a:chExt cx="10369906" cy="5972019"/>
          </a:xfrm>
        </p:grpSpPr>
        <p:sp>
          <p:nvSpPr>
            <p:cNvPr id="24" name="TextBox 24"/>
            <p:cNvSpPr txBox="1"/>
            <p:nvPr/>
          </p:nvSpPr>
          <p:spPr>
            <a:xfrm>
              <a:off x="0" y="1882808"/>
              <a:ext cx="10126313" cy="23456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601"/>
                </a:lnSpc>
              </a:pPr>
              <a:r>
                <a:rPr lang="en-US" sz="12601">
                  <a:solidFill>
                    <a:srgbClr val="000000"/>
                  </a:solidFill>
                  <a:latin typeface="Bebas Neue Bold"/>
                </a:rPr>
                <a:t>ORIENTAÇÃO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243594" y="3626414"/>
              <a:ext cx="10126313" cy="23456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601"/>
                </a:lnSpc>
              </a:pPr>
              <a:r>
                <a:rPr lang="en-US" sz="12601">
                  <a:solidFill>
                    <a:srgbClr val="000000"/>
                  </a:solidFill>
                  <a:latin typeface="Bebas Neue Bold"/>
                </a:rPr>
                <a:t>OBJETOS</a:t>
              </a: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1091957" y="3150860"/>
              <a:ext cx="1978877" cy="20920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357"/>
                </a:lnSpc>
              </a:pPr>
              <a:r>
                <a:rPr lang="en-US" sz="11357" dirty="0">
                  <a:solidFill>
                    <a:srgbClr val="B91646"/>
                  </a:solidFill>
                  <a:latin typeface="Brittany"/>
                </a:rPr>
                <a:t>a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993345" y="180975"/>
              <a:ext cx="6626810" cy="17396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477"/>
                </a:lnSpc>
              </a:pPr>
              <a:r>
                <a:rPr lang="en-US" sz="9477" dirty="0" err="1">
                  <a:solidFill>
                    <a:srgbClr val="B91646"/>
                  </a:solidFill>
                  <a:latin typeface="Brittany"/>
                </a:rPr>
                <a:t>introdução</a:t>
              </a:r>
              <a:r>
                <a:rPr lang="en-US" sz="9477" dirty="0">
                  <a:solidFill>
                    <a:srgbClr val="B91646"/>
                  </a:solidFill>
                  <a:latin typeface="Brittany"/>
                </a:rPr>
                <a:t> à</a:t>
              </a:r>
            </a:p>
          </p:txBody>
        </p:sp>
      </p:grp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99243" y="1051683"/>
            <a:ext cx="535519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DESAFIO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351141" y="4442949"/>
            <a:ext cx="5585717" cy="121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88"/>
              </a:lnSpc>
              <a:spcBef>
                <a:spcPct val="0"/>
              </a:spcBef>
            </a:pPr>
            <a:r>
              <a:rPr lang="en-US" sz="6725">
                <a:solidFill>
                  <a:srgbClr val="494949"/>
                </a:solidFill>
                <a:latin typeface="Garet Bold"/>
              </a:rPr>
              <a:t>BIBLIOTECA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99243" y="1051683"/>
            <a:ext cx="5355194" cy="1597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3"/>
              </a:lnSpc>
            </a:pPr>
            <a:r>
              <a:rPr lang="en-US" sz="11883">
                <a:solidFill>
                  <a:srgbClr val="B91646"/>
                </a:solidFill>
                <a:latin typeface="Bebas Neue Bold"/>
              </a:rPr>
              <a:t>DESAFIO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702283" y="9076399"/>
            <a:ext cx="5585717" cy="12106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10088"/>
              </a:lnSpc>
              <a:spcBef>
                <a:spcPct val="0"/>
              </a:spcBef>
            </a:pPr>
            <a:r>
              <a:rPr lang="en-US" sz="6725">
                <a:solidFill>
                  <a:srgbClr val="494949"/>
                </a:solidFill>
                <a:latin typeface="Garet Bold"/>
              </a:rPr>
              <a:t>BIBLIOTECA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3206059" y="2463778"/>
            <a:ext cx="11875882" cy="6794522"/>
            <a:chOff x="0" y="0"/>
            <a:chExt cx="15834509" cy="9059363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5834509" cy="9059363"/>
              <a:chOff x="0" y="0"/>
              <a:chExt cx="21093531" cy="12068195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31750" y="31750"/>
                <a:ext cx="21030031" cy="12004695"/>
              </a:xfrm>
              <a:custGeom>
                <a:avLst/>
                <a:gdLst/>
                <a:ahLst/>
                <a:cxnLst/>
                <a:rect l="l" t="t" r="r" b="b"/>
                <a:pathLst>
                  <a:path w="21030031" h="12004695">
                    <a:moveTo>
                      <a:pt x="20937320" y="12004695"/>
                    </a:moveTo>
                    <a:lnTo>
                      <a:pt x="92710" y="12004695"/>
                    </a:lnTo>
                    <a:cubicBezTo>
                      <a:pt x="41910" y="12004695"/>
                      <a:pt x="0" y="11962785"/>
                      <a:pt x="0" y="11911985"/>
                    </a:cubicBezTo>
                    <a:lnTo>
                      <a:pt x="0" y="92710"/>
                    </a:lnTo>
                    <a:cubicBezTo>
                      <a:pt x="0" y="41910"/>
                      <a:pt x="41910" y="0"/>
                      <a:pt x="92710" y="0"/>
                    </a:cubicBezTo>
                    <a:lnTo>
                      <a:pt x="20936051" y="0"/>
                    </a:lnTo>
                    <a:cubicBezTo>
                      <a:pt x="20986851" y="0"/>
                      <a:pt x="21028760" y="41910"/>
                      <a:pt x="21028760" y="92710"/>
                    </a:cubicBezTo>
                    <a:lnTo>
                      <a:pt x="21028760" y="11910715"/>
                    </a:lnTo>
                    <a:cubicBezTo>
                      <a:pt x="21030031" y="11962785"/>
                      <a:pt x="20988120" y="12004695"/>
                      <a:pt x="20937320" y="12004695"/>
                    </a:cubicBezTo>
                    <a:close/>
                  </a:path>
                </a:pathLst>
              </a:custGeom>
              <a:solidFill>
                <a:srgbClr val="F9C041"/>
              </a:solidFill>
            </p:spPr>
          </p:sp>
          <p:sp>
            <p:nvSpPr>
              <p:cNvPr id="7" name="Freeform 7"/>
              <p:cNvSpPr/>
              <p:nvPr/>
            </p:nvSpPr>
            <p:spPr>
              <a:xfrm>
                <a:off x="0" y="0"/>
                <a:ext cx="21093531" cy="12068195"/>
              </a:xfrm>
              <a:custGeom>
                <a:avLst/>
                <a:gdLst/>
                <a:ahLst/>
                <a:cxnLst/>
                <a:rect l="l" t="t" r="r" b="b"/>
                <a:pathLst>
                  <a:path w="21093531" h="12068195">
                    <a:moveTo>
                      <a:pt x="20969070" y="59690"/>
                    </a:moveTo>
                    <a:cubicBezTo>
                      <a:pt x="21004631" y="59690"/>
                      <a:pt x="21033840" y="88900"/>
                      <a:pt x="21033840" y="124460"/>
                    </a:cubicBezTo>
                    <a:lnTo>
                      <a:pt x="21033840" y="11943735"/>
                    </a:lnTo>
                    <a:cubicBezTo>
                      <a:pt x="21033840" y="11979295"/>
                      <a:pt x="21004631" y="12008505"/>
                      <a:pt x="20969070" y="12008505"/>
                    </a:cubicBezTo>
                    <a:lnTo>
                      <a:pt x="124460" y="12008505"/>
                    </a:lnTo>
                    <a:cubicBezTo>
                      <a:pt x="88900" y="12008505"/>
                      <a:pt x="59690" y="11979295"/>
                      <a:pt x="59690" y="11943735"/>
                    </a:cubicBezTo>
                    <a:lnTo>
                      <a:pt x="59690" y="124460"/>
                    </a:lnTo>
                    <a:cubicBezTo>
                      <a:pt x="59690" y="88900"/>
                      <a:pt x="88900" y="59690"/>
                      <a:pt x="124460" y="59690"/>
                    </a:cubicBezTo>
                    <a:lnTo>
                      <a:pt x="20969070" y="59690"/>
                    </a:lnTo>
                    <a:moveTo>
                      <a:pt x="20969070" y="0"/>
                    </a:moveTo>
                    <a:lnTo>
                      <a:pt x="124460" y="0"/>
                    </a:lnTo>
                    <a:cubicBezTo>
                      <a:pt x="55880" y="0"/>
                      <a:pt x="0" y="55880"/>
                      <a:pt x="0" y="124460"/>
                    </a:cubicBezTo>
                    <a:lnTo>
                      <a:pt x="0" y="11943735"/>
                    </a:lnTo>
                    <a:cubicBezTo>
                      <a:pt x="0" y="12012315"/>
                      <a:pt x="55880" y="12068195"/>
                      <a:pt x="124460" y="12068195"/>
                    </a:cubicBezTo>
                    <a:lnTo>
                      <a:pt x="20969070" y="12068195"/>
                    </a:lnTo>
                    <a:cubicBezTo>
                      <a:pt x="21037651" y="12068195"/>
                      <a:pt x="21093531" y="12012315"/>
                      <a:pt x="21093531" y="11943735"/>
                    </a:cubicBezTo>
                    <a:lnTo>
                      <a:pt x="21093531" y="124460"/>
                    </a:lnTo>
                    <a:cubicBezTo>
                      <a:pt x="21093531" y="55880"/>
                      <a:pt x="21037651" y="0"/>
                      <a:pt x="20969070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8" name="TextBox 8"/>
            <p:cNvSpPr txBox="1"/>
            <p:nvPr/>
          </p:nvSpPr>
          <p:spPr>
            <a:xfrm>
              <a:off x="641753" y="303031"/>
              <a:ext cx="14551003" cy="836757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566"/>
                </a:lnSpc>
              </a:pPr>
              <a:r>
                <a:rPr lang="en-US" sz="3044">
                  <a:solidFill>
                    <a:srgbClr val="000000"/>
                  </a:solidFill>
                  <a:latin typeface="Montserrat"/>
                </a:rPr>
                <a:t>Defina os elementos para uma biblioteca com loja de livros novos inclusa. Alguns elementos são cruciais:</a:t>
              </a:r>
            </a:p>
            <a:p>
              <a:pPr marL="657307" lvl="1" indent="-328653" algn="just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Livro -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 Utilizado para referenciar os livros disponíveis</a:t>
              </a:r>
            </a:p>
            <a:p>
              <a:pPr marL="657307" lvl="1" indent="-328653" algn="just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Autor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Representando o cadastro de autores</a:t>
              </a:r>
            </a:p>
            <a:p>
              <a:pPr marL="657307" lvl="1" indent="-328653" algn="just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Leitor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pessoa que pega livros emprestados</a:t>
              </a:r>
            </a:p>
            <a:p>
              <a:pPr marL="657307" lvl="1" indent="-328653" algn="just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Loja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precisa ter um conjunto de livros a serem vendidos</a:t>
              </a:r>
            </a:p>
            <a:p>
              <a:pPr marL="657307" lvl="1" indent="-328653" algn="just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Biblioteca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 precisa ter um conjunto de livros a serem emprestados</a:t>
              </a:r>
            </a:p>
            <a:p>
              <a:pPr marL="657307" lvl="1" indent="-328653" algn="just">
                <a:lnSpc>
                  <a:spcPts val="4566"/>
                </a:lnSpc>
                <a:buFont typeface="Arial"/>
                <a:buChar char="•"/>
              </a:pPr>
              <a:r>
                <a:rPr lang="en-US" sz="3044">
                  <a:solidFill>
                    <a:srgbClr val="000000"/>
                  </a:solidFill>
                  <a:latin typeface="Montserrat Bold"/>
                </a:rPr>
                <a:t>Empréstimo </a:t>
              </a:r>
              <a:r>
                <a:rPr lang="en-US" sz="3044">
                  <a:solidFill>
                    <a:srgbClr val="000000"/>
                  </a:solidFill>
                  <a:latin typeface="Montserrat"/>
                </a:rPr>
                <a:t>- precisa ter o livro emprestado, o leitor e a data do empréstimo</a:t>
              </a:r>
            </a:p>
          </p:txBody>
        </p:sp>
      </p:grp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94072" y="3357562"/>
            <a:ext cx="11299867" cy="3194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039"/>
              </a:lnSpc>
            </a:pPr>
            <a:r>
              <a:rPr lang="en-US" sz="18600">
                <a:solidFill>
                  <a:srgbClr val="000000"/>
                </a:solidFill>
                <a:latin typeface="Bebas Neue Bold"/>
              </a:rPr>
              <a:t>OBRIGADO!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952500"/>
            <a:ext cx="3501810" cy="5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Senac/são Leopoldo </a:t>
            </a:r>
          </a:p>
        </p:txBody>
      </p:sp>
      <p:sp>
        <p:nvSpPr>
          <p:cNvPr id="4" name="AutoShape 4"/>
          <p:cNvSpPr/>
          <p:nvPr/>
        </p:nvSpPr>
        <p:spPr>
          <a:xfrm rot="2017">
            <a:off x="1028704" y="8439495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rot="2017">
            <a:off x="1028704" y="1797738"/>
            <a:ext cx="16230603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16169118" y="946326"/>
            <a:ext cx="1090182" cy="277427"/>
            <a:chOff x="0" y="0"/>
            <a:chExt cx="1453576" cy="369903"/>
          </a:xfrm>
        </p:grpSpPr>
        <p:grpSp>
          <p:nvGrpSpPr>
            <p:cNvPr id="7" name="Group 7"/>
            <p:cNvGrpSpPr/>
            <p:nvPr/>
          </p:nvGrpSpPr>
          <p:grpSpPr>
            <a:xfrm>
              <a:off x="1083673" y="0"/>
              <a:ext cx="369903" cy="369903"/>
              <a:chOff x="0" y="0"/>
              <a:chExt cx="6350000" cy="63500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9" name="Group 9"/>
            <p:cNvGrpSpPr/>
            <p:nvPr/>
          </p:nvGrpSpPr>
          <p:grpSpPr>
            <a:xfrm>
              <a:off x="541837" y="0"/>
              <a:ext cx="369903" cy="369903"/>
              <a:chOff x="0" y="0"/>
              <a:chExt cx="6350000" cy="63500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grpSp>
          <p:nvGrpSpPr>
            <p:cNvPr id="11" name="Group 11"/>
            <p:cNvGrpSpPr/>
            <p:nvPr/>
          </p:nvGrpSpPr>
          <p:grpSpPr>
            <a:xfrm>
              <a:off x="0" y="0"/>
              <a:ext cx="369903" cy="369903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</p:grpSp>
      <p:sp>
        <p:nvSpPr>
          <p:cNvPr id="13" name="TextBox 13"/>
          <p:cNvSpPr txBox="1"/>
          <p:nvPr/>
        </p:nvSpPr>
        <p:spPr>
          <a:xfrm>
            <a:off x="1028700" y="8724357"/>
            <a:ext cx="4077715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Poppins"/>
              </a:rPr>
              <a:t>rafael_c_alves@hotmail.com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757501" y="8603627"/>
            <a:ext cx="3501810" cy="581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16"/>
              </a:lnSpc>
            </a:pPr>
            <a:r>
              <a:rPr lang="en-US" sz="3368">
                <a:solidFill>
                  <a:srgbClr val="000000"/>
                </a:solidFill>
                <a:latin typeface="Bebas Neue Bold"/>
              </a:rPr>
              <a:t>Rafael Corrêa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6111547" y="5124450"/>
            <a:ext cx="5131954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2081814" y="4149221"/>
            <a:ext cx="5390077" cy="11898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8"/>
              </a:lnSpc>
            </a:pPr>
            <a:r>
              <a:rPr lang="en-US" sz="8968" dirty="0" err="1">
                <a:solidFill>
                  <a:srgbClr val="B91646"/>
                </a:solidFill>
                <a:latin typeface="Brittany"/>
              </a:rPr>
              <a:t>paradigmas</a:t>
            </a:r>
            <a:r>
              <a:rPr lang="en-US" sz="8968" dirty="0">
                <a:solidFill>
                  <a:srgbClr val="B91646"/>
                </a:solidFill>
                <a:latin typeface="Brittany"/>
              </a:rPr>
              <a:t> de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38031" y="5347969"/>
            <a:ext cx="5733860" cy="131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722"/>
              </a:lnSpc>
            </a:pPr>
            <a:r>
              <a:rPr lang="en-US" sz="9722">
                <a:solidFill>
                  <a:srgbClr val="000000"/>
                </a:solidFill>
                <a:latin typeface="Bebas Neue Bold"/>
              </a:rPr>
              <a:t>PROGRAMAÇÃO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917000" y="4752530"/>
            <a:ext cx="5012346" cy="781940"/>
            <a:chOff x="0" y="0"/>
            <a:chExt cx="6609980" cy="1031175"/>
          </a:xfrm>
        </p:grpSpPr>
        <p:sp>
          <p:nvSpPr>
            <p:cNvPr id="6" name="Freeform 6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105652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917000" y="6858445"/>
            <a:ext cx="5012346" cy="781940"/>
            <a:chOff x="0" y="0"/>
            <a:chExt cx="6609980" cy="1031175"/>
          </a:xfrm>
        </p:grpSpPr>
        <p:sp>
          <p:nvSpPr>
            <p:cNvPr id="9" name="Freeform 9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B91646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0917000" y="2646615"/>
            <a:ext cx="5012346" cy="781940"/>
            <a:chOff x="0" y="0"/>
            <a:chExt cx="6609980" cy="1031175"/>
          </a:xfrm>
        </p:grpSpPr>
        <p:sp>
          <p:nvSpPr>
            <p:cNvPr id="12" name="Freeform 12"/>
            <p:cNvSpPr/>
            <p:nvPr/>
          </p:nvSpPr>
          <p:spPr>
            <a:xfrm>
              <a:off x="31750" y="31750"/>
              <a:ext cx="6546479" cy="967675"/>
            </a:xfrm>
            <a:custGeom>
              <a:avLst/>
              <a:gdLst/>
              <a:ahLst/>
              <a:cxnLst/>
              <a:rect l="l" t="t" r="r" b="b"/>
              <a:pathLst>
                <a:path w="6546479" h="967675">
                  <a:moveTo>
                    <a:pt x="6453770" y="967675"/>
                  </a:moveTo>
                  <a:lnTo>
                    <a:pt x="92710" y="967675"/>
                  </a:lnTo>
                  <a:cubicBezTo>
                    <a:pt x="41910" y="967675"/>
                    <a:pt x="0" y="925765"/>
                    <a:pt x="0" y="874965"/>
                  </a:cubicBezTo>
                  <a:lnTo>
                    <a:pt x="0" y="92710"/>
                  </a:lnTo>
                  <a:cubicBezTo>
                    <a:pt x="0" y="41910"/>
                    <a:pt x="41910" y="0"/>
                    <a:pt x="92710" y="0"/>
                  </a:cubicBezTo>
                  <a:lnTo>
                    <a:pt x="6452500" y="0"/>
                  </a:lnTo>
                  <a:cubicBezTo>
                    <a:pt x="6503300" y="0"/>
                    <a:pt x="6545210" y="41910"/>
                    <a:pt x="6545210" y="92710"/>
                  </a:cubicBezTo>
                  <a:lnTo>
                    <a:pt x="6545210" y="873695"/>
                  </a:lnTo>
                  <a:cubicBezTo>
                    <a:pt x="6546479" y="925765"/>
                    <a:pt x="6504570" y="967675"/>
                    <a:pt x="6453770" y="967675"/>
                  </a:cubicBezTo>
                  <a:close/>
                </a:path>
              </a:pathLst>
            </a:custGeom>
            <a:solidFill>
              <a:srgbClr val="F9C041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6609979" cy="1031175"/>
            </a:xfrm>
            <a:custGeom>
              <a:avLst/>
              <a:gdLst/>
              <a:ahLst/>
              <a:cxnLst/>
              <a:rect l="l" t="t" r="r" b="b"/>
              <a:pathLst>
                <a:path w="6609979" h="1031175">
                  <a:moveTo>
                    <a:pt x="6485520" y="59690"/>
                  </a:moveTo>
                  <a:cubicBezTo>
                    <a:pt x="6521079" y="59690"/>
                    <a:pt x="6550289" y="88900"/>
                    <a:pt x="6550289" y="124460"/>
                  </a:cubicBezTo>
                  <a:lnTo>
                    <a:pt x="6550289" y="906715"/>
                  </a:lnTo>
                  <a:cubicBezTo>
                    <a:pt x="6550289" y="942275"/>
                    <a:pt x="6521079" y="971485"/>
                    <a:pt x="6485520" y="971485"/>
                  </a:cubicBezTo>
                  <a:lnTo>
                    <a:pt x="124460" y="971485"/>
                  </a:lnTo>
                  <a:cubicBezTo>
                    <a:pt x="88900" y="971485"/>
                    <a:pt x="59690" y="942275"/>
                    <a:pt x="59690" y="906715"/>
                  </a:cubicBezTo>
                  <a:lnTo>
                    <a:pt x="59690" y="124460"/>
                  </a:lnTo>
                  <a:cubicBezTo>
                    <a:pt x="59690" y="88900"/>
                    <a:pt x="88900" y="59690"/>
                    <a:pt x="124460" y="59690"/>
                  </a:cubicBezTo>
                  <a:lnTo>
                    <a:pt x="6485520" y="59690"/>
                  </a:lnTo>
                  <a:moveTo>
                    <a:pt x="6485520" y="0"/>
                  </a:moveTo>
                  <a:lnTo>
                    <a:pt x="124460" y="0"/>
                  </a:lnTo>
                  <a:cubicBezTo>
                    <a:pt x="55880" y="0"/>
                    <a:pt x="0" y="55880"/>
                    <a:pt x="0" y="124460"/>
                  </a:cubicBezTo>
                  <a:lnTo>
                    <a:pt x="0" y="906715"/>
                  </a:lnTo>
                  <a:cubicBezTo>
                    <a:pt x="0" y="975295"/>
                    <a:pt x="55880" y="1031175"/>
                    <a:pt x="124460" y="1031175"/>
                  </a:cubicBezTo>
                  <a:lnTo>
                    <a:pt x="6485520" y="1031175"/>
                  </a:lnTo>
                  <a:cubicBezTo>
                    <a:pt x="6554100" y="1031175"/>
                    <a:pt x="6609979" y="975295"/>
                    <a:pt x="6609979" y="906715"/>
                  </a:cubicBezTo>
                  <a:lnTo>
                    <a:pt x="6609979" y="124460"/>
                  </a:lnTo>
                  <a:cubicBezTo>
                    <a:pt x="6609979" y="55880"/>
                    <a:pt x="6554100" y="0"/>
                    <a:pt x="648552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11523706" y="4857314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Paradigmas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523706" y="6980493"/>
            <a:ext cx="3798935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FBF3E4"/>
                </a:solidFill>
                <a:latin typeface="Bebas Neue Bold"/>
              </a:rPr>
              <a:t>Conceitos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992542" y="2747835"/>
            <a:ext cx="4861262" cy="537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Bebas Neue Bold"/>
              </a:rPr>
              <a:t>Linguagem de programação</a:t>
            </a:r>
          </a:p>
        </p:txBody>
      </p:sp>
      <p:sp>
        <p:nvSpPr>
          <p:cNvPr id="17" name="AutoShape 17"/>
          <p:cNvSpPr/>
          <p:nvPr/>
        </p:nvSpPr>
        <p:spPr>
          <a:xfrm rot="5400000">
            <a:off x="12761185" y="4033392"/>
            <a:ext cx="1323975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8" name="AutoShape 18"/>
          <p:cNvSpPr/>
          <p:nvPr/>
        </p:nvSpPr>
        <p:spPr>
          <a:xfrm rot="5400000">
            <a:off x="12761185" y="6139308"/>
            <a:ext cx="1323975" cy="0"/>
          </a:xfrm>
          <a:prstGeom prst="line">
            <a:avLst/>
          </a:prstGeom>
          <a:ln w="114300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2706</Words>
  <Application>Microsoft Office PowerPoint</Application>
  <PresentationFormat>Personalizar</PresentationFormat>
  <Paragraphs>944</Paragraphs>
  <Slides>88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13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88</vt:i4>
      </vt:variant>
    </vt:vector>
  </HeadingPairs>
  <TitlesOfParts>
    <vt:vector size="102" baseType="lpstr">
      <vt:lpstr>Poppins Bold</vt:lpstr>
      <vt:lpstr>Arial</vt:lpstr>
      <vt:lpstr>Bebas Neue</vt:lpstr>
      <vt:lpstr>Calibri</vt:lpstr>
      <vt:lpstr>Poppins Bold Italics</vt:lpstr>
      <vt:lpstr>Montserrat Bold</vt:lpstr>
      <vt:lpstr>Bebas Neue Bold</vt:lpstr>
      <vt:lpstr>Fira Code</vt:lpstr>
      <vt:lpstr>Poppins</vt:lpstr>
      <vt:lpstr>Brittany</vt:lpstr>
      <vt:lpstr>Garet Bold</vt:lpstr>
      <vt:lpstr>Poppins Italics</vt:lpstr>
      <vt:lpstr>Montserrat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Aula #3 - Introdução à Orientação a Objetos</dc:title>
  <cp:lastModifiedBy>Rafael Correa Alves</cp:lastModifiedBy>
  <cp:revision>4</cp:revision>
  <dcterms:created xsi:type="dcterms:W3CDTF">2006-08-16T00:00:00Z</dcterms:created>
  <dcterms:modified xsi:type="dcterms:W3CDTF">2023-01-26T00:20:21Z</dcterms:modified>
  <dc:identifier>DAFIHDG-z2s</dc:identifier>
</cp:coreProperties>
</file>

<file path=docProps/thumbnail.jpeg>
</file>